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sldIdLst>
    <p:sldId id="256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99" r:id="rId13"/>
    <p:sldId id="283" r:id="rId14"/>
    <p:sldId id="284" r:id="rId15"/>
    <p:sldId id="298" r:id="rId16"/>
    <p:sldId id="286" r:id="rId17"/>
    <p:sldId id="287" r:id="rId18"/>
    <p:sldId id="297" r:id="rId19"/>
    <p:sldId id="294" r:id="rId20"/>
    <p:sldId id="295" r:id="rId21"/>
    <p:sldId id="296" r:id="rId22"/>
    <p:sldId id="289" r:id="rId23"/>
    <p:sldId id="290" r:id="rId24"/>
    <p:sldId id="291" r:id="rId25"/>
  </p:sldIdLst>
  <p:sldSz cx="9144000" cy="6858000" type="screen4x3"/>
  <p:notesSz cx="6858000" cy="9144000"/>
  <p:custDataLst>
    <p:tags r:id="rId27"/>
  </p:custDataLst>
  <p:defaultTextStyle>
    <a:defPPr>
      <a:defRPr lang="fr-CA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DE"/>
    <a:srgbClr val="77B142"/>
    <a:srgbClr val="263050"/>
    <a:srgbClr val="401427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5" autoAdjust="0"/>
    <p:restoredTop sz="94660" autoAdjust="0"/>
  </p:normalViewPr>
  <p:slideViewPr>
    <p:cSldViewPr>
      <p:cViewPr varScale="1">
        <p:scale>
          <a:sx n="111" d="100"/>
          <a:sy n="111" d="100"/>
        </p:scale>
        <p:origin x="17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C69F62F-A746-4BEA-8CF4-8028DC72436D}" type="presOf" srcId="{10D1A842-8410-4D0B-A8C7-049A383DC112}" destId="{552A124E-1FCA-41C1-9FDB-CFD4A673A9D0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6963C8B5-5AF4-421B-B3F5-D539B44E2DE3}" type="presOf" srcId="{ED5F3095-A8F6-4792-8B20-50C87AF44779}" destId="{B006CB16-3F3B-4A0C-B49B-5AC2B6BD85AF}" srcOrd="0" destOrd="0" presId="urn:microsoft.com/office/officeart/2005/8/layout/chevron1"/>
    <dgm:cxn modelId="{B9CA0BBA-5EE3-4D71-A5EF-617E7EC9EFDA}" type="presOf" srcId="{C6341EAF-6AB5-48D4-82F0-3B0C0333A368}" destId="{DC88A20C-9088-4C2B-9AC0-69B015ED7876}" srcOrd="0" destOrd="0" presId="urn:microsoft.com/office/officeart/2005/8/layout/chevron1"/>
    <dgm:cxn modelId="{644693E8-51DD-4F67-921B-AF9A15394BF5}" type="presOf" srcId="{DA154558-A8CE-4334-BDA9-BEBA54047228}" destId="{2B7B7A07-BD86-4041-9287-EC1FA9325FFB}" srcOrd="0" destOrd="0" presId="urn:microsoft.com/office/officeart/2005/8/layout/chevron1"/>
    <dgm:cxn modelId="{E3142351-E890-4D21-A826-13A9F0E1E208}" type="presParOf" srcId="{2B7B7A07-BD86-4041-9287-EC1FA9325FFB}" destId="{DC88A20C-9088-4C2B-9AC0-69B015ED7876}" srcOrd="0" destOrd="0" presId="urn:microsoft.com/office/officeart/2005/8/layout/chevron1"/>
    <dgm:cxn modelId="{251C51C3-4033-4894-945B-0C38FACF7166}" type="presParOf" srcId="{2B7B7A07-BD86-4041-9287-EC1FA9325FFB}" destId="{0E92E349-FFB0-4FC5-9AB9-892BEDFD9BE6}" srcOrd="1" destOrd="0" presId="urn:microsoft.com/office/officeart/2005/8/layout/chevron1"/>
    <dgm:cxn modelId="{7A2AF2D2-E82E-4783-9E10-61F99AFCA5F4}" type="presParOf" srcId="{2B7B7A07-BD86-4041-9287-EC1FA9325FFB}" destId="{B006CB16-3F3B-4A0C-B49B-5AC2B6BD85AF}" srcOrd="2" destOrd="0" presId="urn:microsoft.com/office/officeart/2005/8/layout/chevron1"/>
    <dgm:cxn modelId="{D59C05BE-33C5-46BC-96BB-6F64E3B3347B}" type="presParOf" srcId="{2B7B7A07-BD86-4041-9287-EC1FA9325FFB}" destId="{A414A7CE-6604-4024-B99E-7F0D0394492C}" srcOrd="3" destOrd="0" presId="urn:microsoft.com/office/officeart/2005/8/layout/chevron1"/>
    <dgm:cxn modelId="{C07F43B9-1C61-4945-811E-F3500C9A263A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6658D2A-86FA-4AB2-BD46-91455BC7DFB3}" type="presOf" srcId="{10D1A842-8410-4D0B-A8C7-049A383DC112}" destId="{552A124E-1FCA-41C1-9FDB-CFD4A673A9D0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ADB7387A-A616-4A3E-AC26-28FEECA24167}" type="presOf" srcId="{C6341EAF-6AB5-48D4-82F0-3B0C0333A368}" destId="{DC88A20C-9088-4C2B-9AC0-69B015ED7876}" srcOrd="0" destOrd="0" presId="urn:microsoft.com/office/officeart/2005/8/layout/chevron1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5ACBF580-56A5-4AB7-9F95-57F7D4331CE5}" type="presOf" srcId="{DA154558-A8CE-4334-BDA9-BEBA54047228}" destId="{2B7B7A07-BD86-4041-9287-EC1FA9325FFB}" srcOrd="0" destOrd="0" presId="urn:microsoft.com/office/officeart/2005/8/layout/chevron1"/>
    <dgm:cxn modelId="{3465D2A6-30EC-480C-A6F4-9F8251434AB0}" type="presOf" srcId="{ED5F3095-A8F6-4792-8B20-50C87AF44779}" destId="{B006CB16-3F3B-4A0C-B49B-5AC2B6BD85AF}" srcOrd="0" destOrd="0" presId="urn:microsoft.com/office/officeart/2005/8/layout/chevron1"/>
    <dgm:cxn modelId="{E102E609-9D68-4A56-A9EF-45D5B28E81A4}" type="presParOf" srcId="{2B7B7A07-BD86-4041-9287-EC1FA9325FFB}" destId="{DC88A20C-9088-4C2B-9AC0-69B015ED7876}" srcOrd="0" destOrd="0" presId="urn:microsoft.com/office/officeart/2005/8/layout/chevron1"/>
    <dgm:cxn modelId="{A8112464-9368-465E-8B25-F79BE8C0D5FB}" type="presParOf" srcId="{2B7B7A07-BD86-4041-9287-EC1FA9325FFB}" destId="{0E92E349-FFB0-4FC5-9AB9-892BEDFD9BE6}" srcOrd="1" destOrd="0" presId="urn:microsoft.com/office/officeart/2005/8/layout/chevron1"/>
    <dgm:cxn modelId="{93DE7197-D7FE-414B-B7A4-8D9FCF6D5A7C}" type="presParOf" srcId="{2B7B7A07-BD86-4041-9287-EC1FA9325FFB}" destId="{B006CB16-3F3B-4A0C-B49B-5AC2B6BD85AF}" srcOrd="2" destOrd="0" presId="urn:microsoft.com/office/officeart/2005/8/layout/chevron1"/>
    <dgm:cxn modelId="{A7780258-0E12-4FE6-8329-0437CC16C76A}" type="presParOf" srcId="{2B7B7A07-BD86-4041-9287-EC1FA9325FFB}" destId="{A414A7CE-6604-4024-B99E-7F0D0394492C}" srcOrd="3" destOrd="0" presId="urn:microsoft.com/office/officeart/2005/8/layout/chevron1"/>
    <dgm:cxn modelId="{9E287DEF-E951-4F19-B01C-2E77D485E9D2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8CFDC63-3809-4CB5-BD48-587B95BECC8D}" type="doc">
      <dgm:prSet loTypeId="urn:microsoft.com/office/officeart/2005/8/layout/pyramid2" loCatId="pyramid" qsTypeId="urn:microsoft.com/office/officeart/2005/8/quickstyle/simple1" qsCatId="simple" csTypeId="urn:microsoft.com/office/officeart/2005/8/colors/accent0_3" csCatId="mainScheme" phldr="1"/>
      <dgm:spPr/>
    </dgm:pt>
    <dgm:pt modelId="{E026A55B-7156-42E7-904A-41DADE683F42}">
      <dgm:prSet phldrT="[Text]"/>
      <dgm:spPr/>
      <dgm:t>
        <a:bodyPr/>
        <a:lstStyle/>
        <a:p>
          <a:r>
            <a:rPr lang="en-US" b="1" dirty="0"/>
            <a:t>Vision: Premier Global Business</a:t>
          </a:r>
        </a:p>
      </dgm:t>
    </dgm:pt>
    <dgm:pt modelId="{08FADDD3-8B04-4502-80E5-DC3C84572263}" type="parTrans" cxnId="{6D9C3874-6605-47D0-8C4C-F85B0F7857F8}">
      <dgm:prSet/>
      <dgm:spPr/>
      <dgm:t>
        <a:bodyPr/>
        <a:lstStyle/>
        <a:p>
          <a:endParaRPr lang="en-US"/>
        </a:p>
      </dgm:t>
    </dgm:pt>
    <dgm:pt modelId="{7B4FCC0A-480B-4598-9DA4-EF7491467ABC}" type="sibTrans" cxnId="{6D9C3874-6605-47D0-8C4C-F85B0F7857F8}">
      <dgm:prSet/>
      <dgm:spPr/>
      <dgm:t>
        <a:bodyPr/>
        <a:lstStyle/>
        <a:p>
          <a:endParaRPr lang="en-US"/>
        </a:p>
      </dgm:t>
    </dgm:pt>
    <dgm:pt modelId="{5AE29B43-B122-41C0-82C7-EF34DB4E7150}">
      <dgm:prSet phldrT="[Text]"/>
      <dgm:spPr/>
      <dgm:t>
        <a:bodyPr/>
        <a:lstStyle/>
        <a:p>
          <a:r>
            <a:rPr lang="en-US" dirty="0"/>
            <a:t>Chinese-style Management</a:t>
          </a:r>
        </a:p>
      </dgm:t>
    </dgm:pt>
    <dgm:pt modelId="{E32745F4-74D8-4AF2-AA94-484BAA7AC1E5}" type="parTrans" cxnId="{00E89790-C556-4321-94AB-41BC0DEB89DB}">
      <dgm:prSet/>
      <dgm:spPr/>
      <dgm:t>
        <a:bodyPr/>
        <a:lstStyle/>
        <a:p>
          <a:endParaRPr lang="en-US"/>
        </a:p>
      </dgm:t>
    </dgm:pt>
    <dgm:pt modelId="{3E873464-FC51-4158-A11F-712D514BC1DC}" type="sibTrans" cxnId="{00E89790-C556-4321-94AB-41BC0DEB89DB}">
      <dgm:prSet/>
      <dgm:spPr/>
      <dgm:t>
        <a:bodyPr/>
        <a:lstStyle/>
        <a:p>
          <a:endParaRPr lang="en-US"/>
        </a:p>
      </dgm:t>
    </dgm:pt>
    <dgm:pt modelId="{4C823D94-1334-4F8F-A1D3-09C2707C4810}">
      <dgm:prSet phldrT="[Text]"/>
      <dgm:spPr/>
      <dgm:t>
        <a:bodyPr/>
        <a:lstStyle/>
        <a:p>
          <a:r>
            <a:rPr lang="en-US" dirty="0"/>
            <a:t>Key Focus Areas</a:t>
          </a:r>
        </a:p>
      </dgm:t>
    </dgm:pt>
    <dgm:pt modelId="{57F4B177-6300-4CBF-A0CE-2030EBA19690}" type="parTrans" cxnId="{E7929D56-1E33-44AE-8F9B-610B00FBE991}">
      <dgm:prSet/>
      <dgm:spPr/>
      <dgm:t>
        <a:bodyPr/>
        <a:lstStyle/>
        <a:p>
          <a:endParaRPr lang="en-US"/>
        </a:p>
      </dgm:t>
    </dgm:pt>
    <dgm:pt modelId="{3870463C-056B-4261-890F-5FD47BA27E71}" type="sibTrans" cxnId="{E7929D56-1E33-44AE-8F9B-610B00FBE991}">
      <dgm:prSet/>
      <dgm:spPr/>
      <dgm:t>
        <a:bodyPr/>
        <a:lstStyle/>
        <a:p>
          <a:endParaRPr lang="en-US"/>
        </a:p>
      </dgm:t>
    </dgm:pt>
    <dgm:pt modelId="{835ED5B5-3C38-46AF-8E6A-081ADC228C05}">
      <dgm:prSet phldrT="[Text]"/>
      <dgm:spPr/>
      <dgm:t>
        <a:bodyPr/>
        <a:lstStyle/>
        <a:p>
          <a:pPr rtl="0"/>
          <a:r>
            <a:rPr lang="en-US" dirty="0"/>
            <a:t>Sustainability of the technological innovation</a:t>
          </a:r>
        </a:p>
      </dgm:t>
    </dgm:pt>
    <dgm:pt modelId="{41C16688-2EAC-458C-8951-E1EFD6314EFE}" type="parTrans" cxnId="{E3296FA7-13C0-49B4-A9E7-CB47B443BC35}">
      <dgm:prSet/>
      <dgm:spPr/>
      <dgm:t>
        <a:bodyPr/>
        <a:lstStyle/>
        <a:p>
          <a:endParaRPr lang="en-US"/>
        </a:p>
      </dgm:t>
    </dgm:pt>
    <dgm:pt modelId="{CAE7B641-85C2-4880-98CF-9B71A6CFC182}" type="sibTrans" cxnId="{E3296FA7-13C0-49B4-A9E7-CB47B443BC35}">
      <dgm:prSet/>
      <dgm:spPr/>
      <dgm:t>
        <a:bodyPr/>
        <a:lstStyle/>
        <a:p>
          <a:endParaRPr lang="en-US"/>
        </a:p>
      </dgm:t>
    </dgm:pt>
    <dgm:pt modelId="{3246BCC9-87A6-4C15-9DF9-90B5A2EBFCE5}">
      <dgm:prSet phldrT="[Text]"/>
      <dgm:spPr/>
      <dgm:t>
        <a:bodyPr/>
        <a:lstStyle/>
        <a:p>
          <a:pPr rtl="0"/>
          <a:r>
            <a:rPr lang="en-US" dirty="0"/>
            <a:t>Resonating message in the sales force</a:t>
          </a:r>
        </a:p>
      </dgm:t>
    </dgm:pt>
    <dgm:pt modelId="{0C3D8307-6E55-48EB-9AB5-58A254ADE066}" type="parTrans" cxnId="{527E376E-CF4C-47D0-8E02-8EE3FF2AB290}">
      <dgm:prSet/>
      <dgm:spPr/>
      <dgm:t>
        <a:bodyPr/>
        <a:lstStyle/>
        <a:p>
          <a:endParaRPr lang="en-US"/>
        </a:p>
      </dgm:t>
    </dgm:pt>
    <dgm:pt modelId="{79705E2D-650D-44C2-BAA5-67F79F3A36BB}" type="sibTrans" cxnId="{527E376E-CF4C-47D0-8E02-8EE3FF2AB290}">
      <dgm:prSet/>
      <dgm:spPr/>
      <dgm:t>
        <a:bodyPr/>
        <a:lstStyle/>
        <a:p>
          <a:endParaRPr lang="en-US"/>
        </a:p>
      </dgm:t>
    </dgm:pt>
    <dgm:pt modelId="{9BAF212C-9DEC-4A5B-AEC4-2DA635782B72}">
      <dgm:prSet phldrT="[Text]"/>
      <dgm:spPr/>
      <dgm:t>
        <a:bodyPr/>
        <a:lstStyle/>
        <a:p>
          <a:r>
            <a:rPr lang="en-US" dirty="0"/>
            <a:t>Blend Confucian values with Western ideology</a:t>
          </a:r>
        </a:p>
      </dgm:t>
    </dgm:pt>
    <dgm:pt modelId="{392BA7C7-D36F-4A92-9882-8A75FA5EEAF2}" type="parTrans" cxnId="{5027C8F0-A205-4DD2-A07B-D871A087E332}">
      <dgm:prSet/>
      <dgm:spPr/>
      <dgm:t>
        <a:bodyPr/>
        <a:lstStyle/>
        <a:p>
          <a:endParaRPr lang="en-US"/>
        </a:p>
      </dgm:t>
    </dgm:pt>
    <dgm:pt modelId="{EA4F7BF1-866B-4C0C-AD1F-C47FB6B626F0}" type="sibTrans" cxnId="{5027C8F0-A205-4DD2-A07B-D871A087E332}">
      <dgm:prSet/>
      <dgm:spPr/>
      <dgm:t>
        <a:bodyPr/>
        <a:lstStyle/>
        <a:p>
          <a:endParaRPr lang="en-US"/>
        </a:p>
      </dgm:t>
    </dgm:pt>
    <dgm:pt modelId="{EB0C3CC5-4D74-459F-A865-18525DC8CBB1}" type="pres">
      <dgm:prSet presAssocID="{78CFDC63-3809-4CB5-BD48-587B95BECC8D}" presName="compositeShape" presStyleCnt="0">
        <dgm:presLayoutVars>
          <dgm:dir/>
          <dgm:resizeHandles/>
        </dgm:presLayoutVars>
      </dgm:prSet>
      <dgm:spPr/>
    </dgm:pt>
    <dgm:pt modelId="{4C05A06A-C8D0-4878-B60D-BEBC49CED659}" type="pres">
      <dgm:prSet presAssocID="{78CFDC63-3809-4CB5-BD48-587B95BECC8D}" presName="pyramid" presStyleLbl="node1" presStyleIdx="0" presStyleCnt="1" custScaleX="112500" custScaleY="97500"/>
      <dgm:spPr>
        <a:ln>
          <a:noFill/>
        </a:ln>
      </dgm:spPr>
    </dgm:pt>
    <dgm:pt modelId="{2F688248-A99E-4B5D-B768-1E54E9F94CA7}" type="pres">
      <dgm:prSet presAssocID="{78CFDC63-3809-4CB5-BD48-587B95BECC8D}" presName="theList" presStyleCnt="0"/>
      <dgm:spPr/>
    </dgm:pt>
    <dgm:pt modelId="{F9698655-430E-4D75-9BC0-3AFB5B12C2B1}" type="pres">
      <dgm:prSet presAssocID="{E026A55B-7156-42E7-904A-41DADE683F42}" presName="aNode" presStyleLbl="fgAcc1" presStyleIdx="0" presStyleCnt="3">
        <dgm:presLayoutVars>
          <dgm:bulletEnabled val="1"/>
        </dgm:presLayoutVars>
      </dgm:prSet>
      <dgm:spPr/>
    </dgm:pt>
    <dgm:pt modelId="{899EDC01-DD24-476B-B6CD-66DD07A0FFBE}" type="pres">
      <dgm:prSet presAssocID="{E026A55B-7156-42E7-904A-41DADE683F42}" presName="aSpace" presStyleCnt="0"/>
      <dgm:spPr/>
    </dgm:pt>
    <dgm:pt modelId="{01F5E855-E509-437A-8C30-B3B00ED6A79E}" type="pres">
      <dgm:prSet presAssocID="{5AE29B43-B122-41C0-82C7-EF34DB4E7150}" presName="aNode" presStyleLbl="fgAcc1" presStyleIdx="1" presStyleCnt="3">
        <dgm:presLayoutVars>
          <dgm:bulletEnabled val="1"/>
        </dgm:presLayoutVars>
      </dgm:prSet>
      <dgm:spPr/>
    </dgm:pt>
    <dgm:pt modelId="{3AF43061-BE24-4178-8CAE-DC0F80779E8B}" type="pres">
      <dgm:prSet presAssocID="{5AE29B43-B122-41C0-82C7-EF34DB4E7150}" presName="aSpace" presStyleCnt="0"/>
      <dgm:spPr/>
    </dgm:pt>
    <dgm:pt modelId="{9B058C4A-CC69-4C99-A7A2-0D23D9DF5566}" type="pres">
      <dgm:prSet presAssocID="{4C823D94-1334-4F8F-A1D3-09C2707C4810}" presName="aNode" presStyleLbl="fgAcc1" presStyleIdx="2" presStyleCnt="3">
        <dgm:presLayoutVars>
          <dgm:bulletEnabled val="1"/>
        </dgm:presLayoutVars>
      </dgm:prSet>
      <dgm:spPr/>
    </dgm:pt>
    <dgm:pt modelId="{D8C3DC5B-78F1-4F41-A2F3-0933EF239C5E}" type="pres">
      <dgm:prSet presAssocID="{4C823D94-1334-4F8F-A1D3-09C2707C4810}" presName="aSpace" presStyleCnt="0"/>
      <dgm:spPr/>
    </dgm:pt>
  </dgm:ptLst>
  <dgm:cxnLst>
    <dgm:cxn modelId="{3AD7951E-74E1-4D78-8144-42BD9F175246}" type="presOf" srcId="{78CFDC63-3809-4CB5-BD48-587B95BECC8D}" destId="{EB0C3CC5-4D74-459F-A865-18525DC8CBB1}" srcOrd="0" destOrd="0" presId="urn:microsoft.com/office/officeart/2005/8/layout/pyramid2"/>
    <dgm:cxn modelId="{BFABCD23-F28E-4969-96DC-710E583B9FAD}" type="presOf" srcId="{E026A55B-7156-42E7-904A-41DADE683F42}" destId="{F9698655-430E-4D75-9BC0-3AFB5B12C2B1}" srcOrd="0" destOrd="0" presId="urn:microsoft.com/office/officeart/2005/8/layout/pyramid2"/>
    <dgm:cxn modelId="{8BF6E044-F141-4495-A946-DA01280112CD}" type="presOf" srcId="{5AE29B43-B122-41C0-82C7-EF34DB4E7150}" destId="{01F5E855-E509-437A-8C30-B3B00ED6A79E}" srcOrd="0" destOrd="0" presId="urn:microsoft.com/office/officeart/2005/8/layout/pyramid2"/>
    <dgm:cxn modelId="{527E376E-CF4C-47D0-8E02-8EE3FF2AB290}" srcId="{4C823D94-1334-4F8F-A1D3-09C2707C4810}" destId="{3246BCC9-87A6-4C15-9DF9-90B5A2EBFCE5}" srcOrd="1" destOrd="0" parTransId="{0C3D8307-6E55-48EB-9AB5-58A254ADE066}" sibTransId="{79705E2D-650D-44C2-BAA5-67F79F3A36BB}"/>
    <dgm:cxn modelId="{6D9C3874-6605-47D0-8C4C-F85B0F7857F8}" srcId="{78CFDC63-3809-4CB5-BD48-587B95BECC8D}" destId="{E026A55B-7156-42E7-904A-41DADE683F42}" srcOrd="0" destOrd="0" parTransId="{08FADDD3-8B04-4502-80E5-DC3C84572263}" sibTransId="{7B4FCC0A-480B-4598-9DA4-EF7491467ABC}"/>
    <dgm:cxn modelId="{E7929D56-1E33-44AE-8F9B-610B00FBE991}" srcId="{78CFDC63-3809-4CB5-BD48-587B95BECC8D}" destId="{4C823D94-1334-4F8F-A1D3-09C2707C4810}" srcOrd="2" destOrd="0" parTransId="{57F4B177-6300-4CBF-A0CE-2030EBA19690}" sibTransId="{3870463C-056B-4261-890F-5FD47BA27E71}"/>
    <dgm:cxn modelId="{D833E687-2663-4B08-B13B-725636A7B7B7}" type="presOf" srcId="{4C823D94-1334-4F8F-A1D3-09C2707C4810}" destId="{9B058C4A-CC69-4C99-A7A2-0D23D9DF5566}" srcOrd="0" destOrd="0" presId="urn:microsoft.com/office/officeart/2005/8/layout/pyramid2"/>
    <dgm:cxn modelId="{00E89790-C556-4321-94AB-41BC0DEB89DB}" srcId="{78CFDC63-3809-4CB5-BD48-587B95BECC8D}" destId="{5AE29B43-B122-41C0-82C7-EF34DB4E7150}" srcOrd="1" destOrd="0" parTransId="{E32745F4-74D8-4AF2-AA94-484BAA7AC1E5}" sibTransId="{3E873464-FC51-4158-A11F-712D514BC1DC}"/>
    <dgm:cxn modelId="{E3296FA7-13C0-49B4-A9E7-CB47B443BC35}" srcId="{4C823D94-1334-4F8F-A1D3-09C2707C4810}" destId="{835ED5B5-3C38-46AF-8E6A-081ADC228C05}" srcOrd="0" destOrd="0" parTransId="{41C16688-2EAC-458C-8951-E1EFD6314EFE}" sibTransId="{CAE7B641-85C2-4880-98CF-9B71A6CFC182}"/>
    <dgm:cxn modelId="{3D08FFC9-FB82-4D53-8E42-25250D3E1916}" type="presOf" srcId="{835ED5B5-3C38-46AF-8E6A-081ADC228C05}" destId="{9B058C4A-CC69-4C99-A7A2-0D23D9DF5566}" srcOrd="0" destOrd="1" presId="urn:microsoft.com/office/officeart/2005/8/layout/pyramid2"/>
    <dgm:cxn modelId="{77FA20DE-2261-4DC0-BFF4-5DF21B09CCF8}" type="presOf" srcId="{3246BCC9-87A6-4C15-9DF9-90B5A2EBFCE5}" destId="{9B058C4A-CC69-4C99-A7A2-0D23D9DF5566}" srcOrd="0" destOrd="2" presId="urn:microsoft.com/office/officeart/2005/8/layout/pyramid2"/>
    <dgm:cxn modelId="{5027C8F0-A205-4DD2-A07B-D871A087E332}" srcId="{5AE29B43-B122-41C0-82C7-EF34DB4E7150}" destId="{9BAF212C-9DEC-4A5B-AEC4-2DA635782B72}" srcOrd="0" destOrd="0" parTransId="{392BA7C7-D36F-4A92-9882-8A75FA5EEAF2}" sibTransId="{EA4F7BF1-866B-4C0C-AD1F-C47FB6B626F0}"/>
    <dgm:cxn modelId="{3F3B95F5-1FEA-472D-AF84-DE3710C6C60F}" type="presOf" srcId="{9BAF212C-9DEC-4A5B-AEC4-2DA635782B72}" destId="{01F5E855-E509-437A-8C30-B3B00ED6A79E}" srcOrd="0" destOrd="1" presId="urn:microsoft.com/office/officeart/2005/8/layout/pyramid2"/>
    <dgm:cxn modelId="{17D6FC09-EC8E-4A3D-AC60-B696E1E33BA8}" type="presParOf" srcId="{EB0C3CC5-4D74-459F-A865-18525DC8CBB1}" destId="{4C05A06A-C8D0-4878-B60D-BEBC49CED659}" srcOrd="0" destOrd="0" presId="urn:microsoft.com/office/officeart/2005/8/layout/pyramid2"/>
    <dgm:cxn modelId="{CACA0463-73A4-47EE-B4DF-39E97FD82BF5}" type="presParOf" srcId="{EB0C3CC5-4D74-459F-A865-18525DC8CBB1}" destId="{2F688248-A99E-4B5D-B768-1E54E9F94CA7}" srcOrd="1" destOrd="0" presId="urn:microsoft.com/office/officeart/2005/8/layout/pyramid2"/>
    <dgm:cxn modelId="{B4988107-35B9-40AF-82BD-04D520E52E58}" type="presParOf" srcId="{2F688248-A99E-4B5D-B768-1E54E9F94CA7}" destId="{F9698655-430E-4D75-9BC0-3AFB5B12C2B1}" srcOrd="0" destOrd="0" presId="urn:microsoft.com/office/officeart/2005/8/layout/pyramid2"/>
    <dgm:cxn modelId="{F3B36498-51CE-41E0-8D8C-93B4CDA38E64}" type="presParOf" srcId="{2F688248-A99E-4B5D-B768-1E54E9F94CA7}" destId="{899EDC01-DD24-476B-B6CD-66DD07A0FFBE}" srcOrd="1" destOrd="0" presId="urn:microsoft.com/office/officeart/2005/8/layout/pyramid2"/>
    <dgm:cxn modelId="{FAC5C969-7E74-4036-B64F-2C01BFB1B631}" type="presParOf" srcId="{2F688248-A99E-4B5D-B768-1E54E9F94CA7}" destId="{01F5E855-E509-437A-8C30-B3B00ED6A79E}" srcOrd="2" destOrd="0" presId="urn:microsoft.com/office/officeart/2005/8/layout/pyramid2"/>
    <dgm:cxn modelId="{8CE0B28B-E904-4120-B485-5A18E497E8A2}" type="presParOf" srcId="{2F688248-A99E-4B5D-B768-1E54E9F94CA7}" destId="{3AF43061-BE24-4178-8CAE-DC0F80779E8B}" srcOrd="3" destOrd="0" presId="urn:microsoft.com/office/officeart/2005/8/layout/pyramid2"/>
    <dgm:cxn modelId="{468A8358-929F-4BDF-BF21-970D12B0FDD2}" type="presParOf" srcId="{2F688248-A99E-4B5D-B768-1E54E9F94CA7}" destId="{9B058C4A-CC69-4C99-A7A2-0D23D9DF5566}" srcOrd="4" destOrd="0" presId="urn:microsoft.com/office/officeart/2005/8/layout/pyramid2"/>
    <dgm:cxn modelId="{DF81B347-99F3-4237-A09A-4963A6502DBA}" type="presParOf" srcId="{2F688248-A99E-4B5D-B768-1E54E9F94CA7}" destId="{D8C3DC5B-78F1-4F41-A2F3-0933EF239C5E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C8D4BD7-6FF0-429B-9F4A-01D3E5362209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290DF9-B9B6-494E-86EA-418E548E499B}">
      <dgm:prSet phldrT="[Text]"/>
      <dgm:spPr/>
      <dgm:t>
        <a:bodyPr/>
        <a:lstStyle/>
        <a:p>
          <a:r>
            <a:rPr lang="en-US" b="1" dirty="0"/>
            <a:t>Confucius Institute</a:t>
          </a:r>
        </a:p>
      </dgm:t>
    </dgm:pt>
    <dgm:pt modelId="{8CCCF1E3-5EC8-4722-B71D-64C5D6FD6E95}" type="parTrans" cxnId="{C118CC55-0A63-4D5A-A45A-3140253FF12C}">
      <dgm:prSet/>
      <dgm:spPr/>
      <dgm:t>
        <a:bodyPr/>
        <a:lstStyle/>
        <a:p>
          <a:endParaRPr lang="en-US"/>
        </a:p>
      </dgm:t>
    </dgm:pt>
    <dgm:pt modelId="{E5076B2D-8DDD-4475-8E9C-4C22968A9A1A}" type="sibTrans" cxnId="{C118CC55-0A63-4D5A-A45A-3140253FF12C}">
      <dgm:prSet/>
      <dgm:spPr/>
      <dgm:t>
        <a:bodyPr/>
        <a:lstStyle/>
        <a:p>
          <a:endParaRPr lang="en-US"/>
        </a:p>
      </dgm:t>
    </dgm:pt>
    <dgm:pt modelId="{4A74F73E-5CBB-4F9E-B05F-9C73E541000A}">
      <dgm:prSet phldrT="[Text]"/>
      <dgm:spPr/>
      <dgm:t>
        <a:bodyPr/>
        <a:lstStyle/>
        <a:p>
          <a:r>
            <a:rPr lang="en-US" dirty="0"/>
            <a:t>Half-voluntary?</a:t>
          </a:r>
        </a:p>
      </dgm:t>
    </dgm:pt>
    <dgm:pt modelId="{6C6DB4FB-DC68-49FB-8CEB-F3C445F8E76C}" type="parTrans" cxnId="{8C767022-AB22-480D-972F-77E19576D5C4}">
      <dgm:prSet/>
      <dgm:spPr/>
      <dgm:t>
        <a:bodyPr/>
        <a:lstStyle/>
        <a:p>
          <a:endParaRPr lang="en-US"/>
        </a:p>
      </dgm:t>
    </dgm:pt>
    <dgm:pt modelId="{1F052885-A253-4569-94CB-C1856167E069}" type="sibTrans" cxnId="{8C767022-AB22-480D-972F-77E19576D5C4}">
      <dgm:prSet/>
      <dgm:spPr/>
      <dgm:t>
        <a:bodyPr/>
        <a:lstStyle/>
        <a:p>
          <a:endParaRPr lang="en-US"/>
        </a:p>
      </dgm:t>
    </dgm:pt>
    <dgm:pt modelId="{707120C3-23E4-4AB3-B2E4-3E511C9917C8}">
      <dgm:prSet phldrT="[Text]"/>
      <dgm:spPr/>
      <dgm:t>
        <a:bodyPr/>
        <a:lstStyle/>
        <a:p>
          <a:r>
            <a:rPr lang="en-US" dirty="0"/>
            <a:t>External pressure</a:t>
          </a:r>
        </a:p>
      </dgm:t>
    </dgm:pt>
    <dgm:pt modelId="{6957CB88-EBD3-432F-8AC5-47A5A602493D}" type="parTrans" cxnId="{0FE568D6-883E-4C73-8202-514A6696583E}">
      <dgm:prSet/>
      <dgm:spPr/>
      <dgm:t>
        <a:bodyPr/>
        <a:lstStyle/>
        <a:p>
          <a:endParaRPr lang="en-US"/>
        </a:p>
      </dgm:t>
    </dgm:pt>
    <dgm:pt modelId="{21C4F7BE-9666-4AE8-9A67-9FFFF0150927}" type="sibTrans" cxnId="{0FE568D6-883E-4C73-8202-514A6696583E}">
      <dgm:prSet/>
      <dgm:spPr/>
      <dgm:t>
        <a:bodyPr/>
        <a:lstStyle/>
        <a:p>
          <a:endParaRPr lang="en-US"/>
        </a:p>
      </dgm:t>
    </dgm:pt>
    <dgm:pt modelId="{DB2DAC0C-217C-46B6-9C98-C916F38432FE}">
      <dgm:prSet phldrT="[Text]"/>
      <dgm:spPr/>
      <dgm:t>
        <a:bodyPr/>
        <a:lstStyle/>
        <a:p>
          <a:r>
            <a:rPr lang="en-US" dirty="0"/>
            <a:t>Measure of understanding</a:t>
          </a:r>
        </a:p>
      </dgm:t>
    </dgm:pt>
    <dgm:pt modelId="{2689EDB0-DF97-4BEE-B8AD-FFA56FCAFB12}" type="parTrans" cxnId="{E6DA0106-755A-4F16-9F01-8ACBE739C238}">
      <dgm:prSet/>
      <dgm:spPr/>
      <dgm:t>
        <a:bodyPr/>
        <a:lstStyle/>
        <a:p>
          <a:endParaRPr lang="en-US"/>
        </a:p>
      </dgm:t>
    </dgm:pt>
    <dgm:pt modelId="{51992472-07D1-4EC5-A576-2E05B3CE8EEA}" type="sibTrans" cxnId="{E6DA0106-755A-4F16-9F01-8ACBE739C238}">
      <dgm:prSet/>
      <dgm:spPr/>
      <dgm:t>
        <a:bodyPr/>
        <a:lstStyle/>
        <a:p>
          <a:endParaRPr lang="en-US"/>
        </a:p>
      </dgm:t>
    </dgm:pt>
    <dgm:pt modelId="{80AEA44A-64A6-4B00-B034-2AC95B242844}">
      <dgm:prSet phldrT="[Text]"/>
      <dgm:spPr/>
      <dgm:t>
        <a:bodyPr/>
        <a:lstStyle/>
        <a:p>
          <a:r>
            <a:rPr lang="en-US" b="1" dirty="0"/>
            <a:t>Labor Share System</a:t>
          </a:r>
        </a:p>
      </dgm:t>
    </dgm:pt>
    <dgm:pt modelId="{1E5354E2-FC89-4F7D-86EA-819D846548CD}" type="parTrans" cxnId="{B2899D4B-980D-407D-B1C2-3319C19146BD}">
      <dgm:prSet/>
      <dgm:spPr/>
      <dgm:t>
        <a:bodyPr/>
        <a:lstStyle/>
        <a:p>
          <a:endParaRPr lang="en-US"/>
        </a:p>
      </dgm:t>
    </dgm:pt>
    <dgm:pt modelId="{72E43F27-8DFF-45EC-8DBB-48236F0BA4EC}" type="sibTrans" cxnId="{B2899D4B-980D-407D-B1C2-3319C19146BD}">
      <dgm:prSet/>
      <dgm:spPr/>
      <dgm:t>
        <a:bodyPr/>
        <a:lstStyle/>
        <a:p>
          <a:endParaRPr lang="en-US"/>
        </a:p>
      </dgm:t>
    </dgm:pt>
    <dgm:pt modelId="{A45B939C-C86A-4F19-AF5E-8D687B5B5A3B}">
      <dgm:prSet phldrT="[Text]"/>
      <dgm:spPr/>
      <dgm:t>
        <a:bodyPr/>
        <a:lstStyle/>
        <a:p>
          <a:r>
            <a:rPr lang="en-US" dirty="0"/>
            <a:t>20% of profits</a:t>
          </a:r>
        </a:p>
      </dgm:t>
    </dgm:pt>
    <dgm:pt modelId="{4D2FB530-C52B-4DFF-B14B-A87207443693}" type="parTrans" cxnId="{996A217E-FB88-4D54-B8B9-7B2E7D76F04A}">
      <dgm:prSet/>
      <dgm:spPr/>
      <dgm:t>
        <a:bodyPr/>
        <a:lstStyle/>
        <a:p>
          <a:endParaRPr lang="en-US"/>
        </a:p>
      </dgm:t>
    </dgm:pt>
    <dgm:pt modelId="{7C255EFD-AB7C-4EF4-B3A6-6080E3153040}" type="sibTrans" cxnId="{996A217E-FB88-4D54-B8B9-7B2E7D76F04A}">
      <dgm:prSet/>
      <dgm:spPr/>
      <dgm:t>
        <a:bodyPr/>
        <a:lstStyle/>
        <a:p>
          <a:endParaRPr lang="en-US"/>
        </a:p>
      </dgm:t>
    </dgm:pt>
    <dgm:pt modelId="{216B1305-1C4F-4463-90A3-B5DEFA4668BD}">
      <dgm:prSet phldrT="[Text]"/>
      <dgm:spPr/>
      <dgm:t>
        <a:bodyPr/>
        <a:lstStyle/>
        <a:p>
          <a:r>
            <a:rPr lang="en-US" dirty="0"/>
            <a:t>Helping efficiency?</a:t>
          </a:r>
        </a:p>
      </dgm:t>
    </dgm:pt>
    <dgm:pt modelId="{8DC79606-9AB6-4BE8-8BE7-BB0C39E72608}" type="parTrans" cxnId="{C4D0467E-931F-4635-B00F-F719E3312D54}">
      <dgm:prSet/>
      <dgm:spPr/>
      <dgm:t>
        <a:bodyPr/>
        <a:lstStyle/>
        <a:p>
          <a:endParaRPr lang="en-US"/>
        </a:p>
      </dgm:t>
    </dgm:pt>
    <dgm:pt modelId="{AF695FE6-94E5-49EF-9F4B-D18EEF62DF8F}" type="sibTrans" cxnId="{C4D0467E-931F-4635-B00F-F719E3312D54}">
      <dgm:prSet/>
      <dgm:spPr/>
      <dgm:t>
        <a:bodyPr/>
        <a:lstStyle/>
        <a:p>
          <a:endParaRPr lang="en-US"/>
        </a:p>
      </dgm:t>
    </dgm:pt>
    <dgm:pt modelId="{AF0DE6CC-05C2-4504-96FB-800F7B964992}">
      <dgm:prSet phldrT="[Text]"/>
      <dgm:spPr/>
      <dgm:t>
        <a:bodyPr/>
        <a:lstStyle/>
        <a:p>
          <a:r>
            <a:rPr lang="en-US" dirty="0"/>
            <a:t>Extrinsic vs. Intrinsic</a:t>
          </a:r>
        </a:p>
      </dgm:t>
    </dgm:pt>
    <dgm:pt modelId="{0523BAE2-E678-4589-A9F2-8BD3D51027ED}" type="parTrans" cxnId="{CB44A240-F2E3-4EF1-B7F0-6B4902D16049}">
      <dgm:prSet/>
      <dgm:spPr/>
      <dgm:t>
        <a:bodyPr/>
        <a:lstStyle/>
        <a:p>
          <a:endParaRPr lang="en-US"/>
        </a:p>
      </dgm:t>
    </dgm:pt>
    <dgm:pt modelId="{EAC3C36D-14F2-4B78-A1E4-C3D2BEFB55EF}" type="sibTrans" cxnId="{CB44A240-F2E3-4EF1-B7F0-6B4902D16049}">
      <dgm:prSet/>
      <dgm:spPr/>
      <dgm:t>
        <a:bodyPr/>
        <a:lstStyle/>
        <a:p>
          <a:endParaRPr lang="en-US"/>
        </a:p>
      </dgm:t>
    </dgm:pt>
    <dgm:pt modelId="{E17DC7FA-A03A-4388-AA8C-67499AF633A7}">
      <dgm:prSet phldrT="[Text]"/>
      <dgm:spPr/>
      <dgm:t>
        <a:bodyPr/>
        <a:lstStyle/>
        <a:p>
          <a:r>
            <a:rPr lang="en-US" b="1" dirty="0"/>
            <a:t>Market Share Focus</a:t>
          </a:r>
        </a:p>
      </dgm:t>
    </dgm:pt>
    <dgm:pt modelId="{451CF566-9D60-4122-9914-A6444B95773D}" type="parTrans" cxnId="{6DE3E9B7-F351-4E35-9FF5-DE1C6BBF37D3}">
      <dgm:prSet/>
      <dgm:spPr/>
      <dgm:t>
        <a:bodyPr/>
        <a:lstStyle/>
        <a:p>
          <a:endParaRPr lang="en-US"/>
        </a:p>
      </dgm:t>
    </dgm:pt>
    <dgm:pt modelId="{3C85F111-4DF1-4E5D-B645-AA1EB9810A4E}" type="sibTrans" cxnId="{6DE3E9B7-F351-4E35-9FF5-DE1C6BBF37D3}">
      <dgm:prSet/>
      <dgm:spPr/>
      <dgm:t>
        <a:bodyPr/>
        <a:lstStyle/>
        <a:p>
          <a:endParaRPr lang="en-US"/>
        </a:p>
      </dgm:t>
    </dgm:pt>
    <dgm:pt modelId="{188935F1-DF8C-4AF4-8DA9-42746B7CB72C}">
      <dgm:prSet phldrT="[Text]"/>
      <dgm:spPr/>
      <dgm:t>
        <a:bodyPr/>
        <a:lstStyle/>
        <a:p>
          <a:r>
            <a:rPr lang="en-US" b="1" dirty="0"/>
            <a:t>Best Service Principle</a:t>
          </a:r>
        </a:p>
      </dgm:t>
    </dgm:pt>
    <dgm:pt modelId="{1C2FBB0A-7035-4CA9-8F2B-83284864D597}" type="parTrans" cxnId="{B34029B3-4FB6-4773-AB96-17A2CFACEF13}">
      <dgm:prSet/>
      <dgm:spPr/>
      <dgm:t>
        <a:bodyPr/>
        <a:lstStyle/>
        <a:p>
          <a:endParaRPr lang="en-US"/>
        </a:p>
      </dgm:t>
    </dgm:pt>
    <dgm:pt modelId="{A333B585-FEB4-4343-B593-7077D739B956}" type="sibTrans" cxnId="{B34029B3-4FB6-4773-AB96-17A2CFACEF13}">
      <dgm:prSet/>
      <dgm:spPr/>
      <dgm:t>
        <a:bodyPr/>
        <a:lstStyle/>
        <a:p>
          <a:endParaRPr lang="en-US"/>
        </a:p>
      </dgm:t>
    </dgm:pt>
    <dgm:pt modelId="{FEA1B2D4-B3C5-44B7-9674-D05076A75292}">
      <dgm:prSet phldrT="[Text]"/>
      <dgm:spPr/>
      <dgm:t>
        <a:bodyPr/>
        <a:lstStyle/>
        <a:p>
          <a:r>
            <a:rPr lang="en-US" b="0" dirty="0"/>
            <a:t>Hinder motivation</a:t>
          </a:r>
        </a:p>
      </dgm:t>
    </dgm:pt>
    <dgm:pt modelId="{CAEDDC30-23D7-4B8D-89F3-0CE177878295}" type="parTrans" cxnId="{DB5B0D23-B5A4-4940-A0D4-5FB488E9B962}">
      <dgm:prSet/>
      <dgm:spPr/>
      <dgm:t>
        <a:bodyPr/>
        <a:lstStyle/>
        <a:p>
          <a:endParaRPr lang="en-US"/>
        </a:p>
      </dgm:t>
    </dgm:pt>
    <dgm:pt modelId="{79B88415-7CFA-47B3-9E63-1FFB050B290D}" type="sibTrans" cxnId="{DB5B0D23-B5A4-4940-A0D4-5FB488E9B962}">
      <dgm:prSet/>
      <dgm:spPr/>
      <dgm:t>
        <a:bodyPr/>
        <a:lstStyle/>
        <a:p>
          <a:endParaRPr lang="en-US"/>
        </a:p>
      </dgm:t>
    </dgm:pt>
    <dgm:pt modelId="{59915E5E-F7A4-4754-838B-414B519EBF23}">
      <dgm:prSet phldrT="[Text]"/>
      <dgm:spPr/>
      <dgm:t>
        <a:bodyPr/>
        <a:lstStyle/>
        <a:p>
          <a:r>
            <a:rPr lang="en-US" b="0" dirty="0"/>
            <a:t>Intense competition</a:t>
          </a:r>
        </a:p>
      </dgm:t>
    </dgm:pt>
    <dgm:pt modelId="{B7522873-DD8F-4B69-8ED6-4881CE44350A}" type="parTrans" cxnId="{53AF4C79-41AA-4CF6-9AD3-6856D416C1C3}">
      <dgm:prSet/>
      <dgm:spPr/>
      <dgm:t>
        <a:bodyPr/>
        <a:lstStyle/>
        <a:p>
          <a:endParaRPr lang="en-US"/>
        </a:p>
      </dgm:t>
    </dgm:pt>
    <dgm:pt modelId="{DAB29B72-F0AC-4007-9125-FCEB7FF8810E}" type="sibTrans" cxnId="{53AF4C79-41AA-4CF6-9AD3-6856D416C1C3}">
      <dgm:prSet/>
      <dgm:spPr/>
      <dgm:t>
        <a:bodyPr/>
        <a:lstStyle/>
        <a:p>
          <a:endParaRPr lang="en-US"/>
        </a:p>
      </dgm:t>
    </dgm:pt>
    <dgm:pt modelId="{DC875A34-2B98-4703-B795-F0DD54F842DB}">
      <dgm:prSet phldrT="[Text]"/>
      <dgm:spPr/>
      <dgm:t>
        <a:bodyPr/>
        <a:lstStyle/>
        <a:p>
          <a:r>
            <a:rPr lang="en-US" b="0" dirty="0"/>
            <a:t>International market</a:t>
          </a:r>
        </a:p>
      </dgm:t>
    </dgm:pt>
    <dgm:pt modelId="{7D5EDE1B-5B75-41B0-91AB-367441E332D2}" type="parTrans" cxnId="{0C7ABC0D-3031-4572-9726-FB3DBA7BD3E3}">
      <dgm:prSet/>
      <dgm:spPr/>
      <dgm:t>
        <a:bodyPr/>
        <a:lstStyle/>
        <a:p>
          <a:endParaRPr lang="en-US"/>
        </a:p>
      </dgm:t>
    </dgm:pt>
    <dgm:pt modelId="{4E504ACF-8538-41D8-9021-8E9751B317F1}" type="sibTrans" cxnId="{0C7ABC0D-3031-4572-9726-FB3DBA7BD3E3}">
      <dgm:prSet/>
      <dgm:spPr/>
      <dgm:t>
        <a:bodyPr/>
        <a:lstStyle/>
        <a:p>
          <a:endParaRPr lang="en-US"/>
        </a:p>
      </dgm:t>
    </dgm:pt>
    <dgm:pt modelId="{B675E451-1B20-47D2-9F6D-366E2591EFF7}">
      <dgm:prSet phldrT="[Text]"/>
      <dgm:spPr/>
      <dgm:t>
        <a:bodyPr/>
        <a:lstStyle/>
        <a:p>
          <a:r>
            <a:rPr lang="en-US" b="0" dirty="0"/>
            <a:t>Unclear guideline</a:t>
          </a:r>
        </a:p>
      </dgm:t>
    </dgm:pt>
    <dgm:pt modelId="{A5907032-9CE2-47FF-98DE-60F87B9E57F1}" type="parTrans" cxnId="{3C5656B4-7A8C-4DD9-98DB-B70686F224D9}">
      <dgm:prSet/>
      <dgm:spPr/>
      <dgm:t>
        <a:bodyPr/>
        <a:lstStyle/>
        <a:p>
          <a:endParaRPr lang="en-US"/>
        </a:p>
      </dgm:t>
    </dgm:pt>
    <dgm:pt modelId="{A877CE08-29D0-45F2-B90A-4E970BB4F9C4}" type="sibTrans" cxnId="{3C5656B4-7A8C-4DD9-98DB-B70686F224D9}">
      <dgm:prSet/>
      <dgm:spPr/>
      <dgm:t>
        <a:bodyPr/>
        <a:lstStyle/>
        <a:p>
          <a:endParaRPr lang="en-US"/>
        </a:p>
      </dgm:t>
    </dgm:pt>
    <dgm:pt modelId="{3018D6CA-4F71-447A-9857-861C283C7D16}">
      <dgm:prSet phldrT="[Text]"/>
      <dgm:spPr/>
      <dgm:t>
        <a:bodyPr/>
        <a:lstStyle/>
        <a:p>
          <a:r>
            <a:rPr lang="en-US" b="0" dirty="0"/>
            <a:t>Customer satisfaction</a:t>
          </a:r>
        </a:p>
      </dgm:t>
    </dgm:pt>
    <dgm:pt modelId="{875EADAD-E288-4F36-BEDE-E12BB1195C96}" type="parTrans" cxnId="{5EA0A125-29AD-488B-86F7-FDAFF03B9C67}">
      <dgm:prSet/>
      <dgm:spPr/>
      <dgm:t>
        <a:bodyPr/>
        <a:lstStyle/>
        <a:p>
          <a:endParaRPr lang="en-US"/>
        </a:p>
      </dgm:t>
    </dgm:pt>
    <dgm:pt modelId="{105ED337-30BF-46C8-8766-64995CB96CC7}" type="sibTrans" cxnId="{5EA0A125-29AD-488B-86F7-FDAFF03B9C67}">
      <dgm:prSet/>
      <dgm:spPr/>
      <dgm:t>
        <a:bodyPr/>
        <a:lstStyle/>
        <a:p>
          <a:endParaRPr lang="en-US"/>
        </a:p>
      </dgm:t>
    </dgm:pt>
    <dgm:pt modelId="{3AEA3098-AE61-4D6C-8E66-EE70550760C2}" type="pres">
      <dgm:prSet presAssocID="{0C8D4BD7-6FF0-429B-9F4A-01D3E5362209}" presName="layout" presStyleCnt="0">
        <dgm:presLayoutVars>
          <dgm:chMax/>
          <dgm:chPref/>
          <dgm:dir/>
          <dgm:resizeHandles/>
        </dgm:presLayoutVars>
      </dgm:prSet>
      <dgm:spPr/>
    </dgm:pt>
    <dgm:pt modelId="{4B31AC57-1A18-4146-AF61-3E69A70C1058}" type="pres">
      <dgm:prSet presAssocID="{95290DF9-B9B6-494E-86EA-418E548E499B}" presName="root" presStyleCnt="0">
        <dgm:presLayoutVars>
          <dgm:chMax/>
          <dgm:chPref/>
        </dgm:presLayoutVars>
      </dgm:prSet>
      <dgm:spPr/>
    </dgm:pt>
    <dgm:pt modelId="{42F84BDB-26EC-49F5-8795-DE871351FAE4}" type="pres">
      <dgm:prSet presAssocID="{95290DF9-B9B6-494E-86EA-418E548E499B}" presName="rootComposite" presStyleCnt="0">
        <dgm:presLayoutVars/>
      </dgm:prSet>
      <dgm:spPr/>
    </dgm:pt>
    <dgm:pt modelId="{CEC298D7-8EB0-4A8D-8EC8-18B875E24EDA}" type="pres">
      <dgm:prSet presAssocID="{95290DF9-B9B6-494E-86EA-418E548E499B}" presName="ParentAccent" presStyleLbl="alignNode1" presStyleIdx="0" presStyleCnt="4"/>
      <dgm:spPr/>
    </dgm:pt>
    <dgm:pt modelId="{75B3AF52-13DF-469A-93C1-01C443CCF7A2}" type="pres">
      <dgm:prSet presAssocID="{95290DF9-B9B6-494E-86EA-418E548E499B}" presName="ParentSmallAccent" presStyleLbl="fgAcc1" presStyleIdx="0" presStyleCnt="4"/>
      <dgm:spPr/>
    </dgm:pt>
    <dgm:pt modelId="{4DD4CF78-C7BA-4CAD-82F2-4779B0333D1D}" type="pres">
      <dgm:prSet presAssocID="{95290DF9-B9B6-494E-86EA-418E548E499B}" presName="Parent" presStyleLbl="revTx" presStyleIdx="0" presStyleCnt="15">
        <dgm:presLayoutVars>
          <dgm:chMax/>
          <dgm:chPref val="4"/>
          <dgm:bulletEnabled val="1"/>
        </dgm:presLayoutVars>
      </dgm:prSet>
      <dgm:spPr/>
    </dgm:pt>
    <dgm:pt modelId="{5762B0A8-99EB-497F-99EA-582FB431E6E1}" type="pres">
      <dgm:prSet presAssocID="{95290DF9-B9B6-494E-86EA-418E548E499B}" presName="childShape" presStyleCnt="0">
        <dgm:presLayoutVars>
          <dgm:chMax val="0"/>
          <dgm:chPref val="0"/>
        </dgm:presLayoutVars>
      </dgm:prSet>
      <dgm:spPr/>
    </dgm:pt>
    <dgm:pt modelId="{5CEA4C4B-B904-449A-AE5C-7ADAFE8EF3CB}" type="pres">
      <dgm:prSet presAssocID="{4A74F73E-5CBB-4F9E-B05F-9C73E541000A}" presName="childComposite" presStyleCnt="0">
        <dgm:presLayoutVars>
          <dgm:chMax val="0"/>
          <dgm:chPref val="0"/>
        </dgm:presLayoutVars>
      </dgm:prSet>
      <dgm:spPr/>
    </dgm:pt>
    <dgm:pt modelId="{F060BD01-9EFA-49D3-9889-C7647E84F704}" type="pres">
      <dgm:prSet presAssocID="{4A74F73E-5CBB-4F9E-B05F-9C73E541000A}" presName="ChildAccent" presStyleLbl="solidFgAcc1" presStyleIdx="0" presStyleCnt="11"/>
      <dgm:spPr/>
    </dgm:pt>
    <dgm:pt modelId="{40324627-A4BB-40F9-8BF2-862306A085D5}" type="pres">
      <dgm:prSet presAssocID="{4A74F73E-5CBB-4F9E-B05F-9C73E541000A}" presName="Child" presStyleLbl="revTx" presStyleIdx="1" presStyleCnt="15">
        <dgm:presLayoutVars>
          <dgm:chMax val="0"/>
          <dgm:chPref val="0"/>
          <dgm:bulletEnabled val="1"/>
        </dgm:presLayoutVars>
      </dgm:prSet>
      <dgm:spPr/>
    </dgm:pt>
    <dgm:pt modelId="{C24A687A-F35E-42D3-8BDB-1E926A66DFD6}" type="pres">
      <dgm:prSet presAssocID="{707120C3-23E4-4AB3-B2E4-3E511C9917C8}" presName="childComposite" presStyleCnt="0">
        <dgm:presLayoutVars>
          <dgm:chMax val="0"/>
          <dgm:chPref val="0"/>
        </dgm:presLayoutVars>
      </dgm:prSet>
      <dgm:spPr/>
    </dgm:pt>
    <dgm:pt modelId="{D2190A16-F515-4C21-B715-88AE10128298}" type="pres">
      <dgm:prSet presAssocID="{707120C3-23E4-4AB3-B2E4-3E511C9917C8}" presName="ChildAccent" presStyleLbl="solidFgAcc1" presStyleIdx="1" presStyleCnt="11"/>
      <dgm:spPr/>
    </dgm:pt>
    <dgm:pt modelId="{244316F9-0D33-448D-903B-4B3D59EE93A8}" type="pres">
      <dgm:prSet presAssocID="{707120C3-23E4-4AB3-B2E4-3E511C9917C8}" presName="Child" presStyleLbl="revTx" presStyleIdx="2" presStyleCnt="15">
        <dgm:presLayoutVars>
          <dgm:chMax val="0"/>
          <dgm:chPref val="0"/>
          <dgm:bulletEnabled val="1"/>
        </dgm:presLayoutVars>
      </dgm:prSet>
      <dgm:spPr/>
    </dgm:pt>
    <dgm:pt modelId="{56B145E5-E178-4496-9DE3-C2EEA4C784F5}" type="pres">
      <dgm:prSet presAssocID="{DB2DAC0C-217C-46B6-9C98-C916F38432FE}" presName="childComposite" presStyleCnt="0">
        <dgm:presLayoutVars>
          <dgm:chMax val="0"/>
          <dgm:chPref val="0"/>
        </dgm:presLayoutVars>
      </dgm:prSet>
      <dgm:spPr/>
    </dgm:pt>
    <dgm:pt modelId="{320BBAEA-066E-4BC6-9310-C659637BEDC6}" type="pres">
      <dgm:prSet presAssocID="{DB2DAC0C-217C-46B6-9C98-C916F38432FE}" presName="ChildAccent" presStyleLbl="solidFgAcc1" presStyleIdx="2" presStyleCnt="11"/>
      <dgm:spPr/>
    </dgm:pt>
    <dgm:pt modelId="{C907CA66-B5AB-4734-874F-1C0F7A21606E}" type="pres">
      <dgm:prSet presAssocID="{DB2DAC0C-217C-46B6-9C98-C916F38432FE}" presName="Child" presStyleLbl="revTx" presStyleIdx="3" presStyleCnt="15">
        <dgm:presLayoutVars>
          <dgm:chMax val="0"/>
          <dgm:chPref val="0"/>
          <dgm:bulletEnabled val="1"/>
        </dgm:presLayoutVars>
      </dgm:prSet>
      <dgm:spPr/>
    </dgm:pt>
    <dgm:pt modelId="{649A12AE-F76C-4899-A227-2F169CA24F6E}" type="pres">
      <dgm:prSet presAssocID="{80AEA44A-64A6-4B00-B034-2AC95B242844}" presName="root" presStyleCnt="0">
        <dgm:presLayoutVars>
          <dgm:chMax/>
          <dgm:chPref/>
        </dgm:presLayoutVars>
      </dgm:prSet>
      <dgm:spPr/>
    </dgm:pt>
    <dgm:pt modelId="{BE159973-03CC-4D90-BBDF-2395E393A33E}" type="pres">
      <dgm:prSet presAssocID="{80AEA44A-64A6-4B00-B034-2AC95B242844}" presName="rootComposite" presStyleCnt="0">
        <dgm:presLayoutVars/>
      </dgm:prSet>
      <dgm:spPr/>
    </dgm:pt>
    <dgm:pt modelId="{E7A2A566-B492-4BD5-81B8-96022CA48B20}" type="pres">
      <dgm:prSet presAssocID="{80AEA44A-64A6-4B00-B034-2AC95B242844}" presName="ParentAccent" presStyleLbl="alignNode1" presStyleIdx="1" presStyleCnt="4"/>
      <dgm:spPr/>
    </dgm:pt>
    <dgm:pt modelId="{65B2D4F6-ACEC-4C5D-AF1E-90C1FA7B6598}" type="pres">
      <dgm:prSet presAssocID="{80AEA44A-64A6-4B00-B034-2AC95B242844}" presName="ParentSmallAccent" presStyleLbl="fgAcc1" presStyleIdx="1" presStyleCnt="4"/>
      <dgm:spPr/>
    </dgm:pt>
    <dgm:pt modelId="{CEBB0B90-7D26-4DDF-A9B1-0669A6CA6605}" type="pres">
      <dgm:prSet presAssocID="{80AEA44A-64A6-4B00-B034-2AC95B242844}" presName="Parent" presStyleLbl="revTx" presStyleIdx="4" presStyleCnt="15">
        <dgm:presLayoutVars>
          <dgm:chMax/>
          <dgm:chPref val="4"/>
          <dgm:bulletEnabled val="1"/>
        </dgm:presLayoutVars>
      </dgm:prSet>
      <dgm:spPr/>
    </dgm:pt>
    <dgm:pt modelId="{5412DD2A-AD1E-4E28-A822-3F7C46DC5FE9}" type="pres">
      <dgm:prSet presAssocID="{80AEA44A-64A6-4B00-B034-2AC95B242844}" presName="childShape" presStyleCnt="0">
        <dgm:presLayoutVars>
          <dgm:chMax val="0"/>
          <dgm:chPref val="0"/>
        </dgm:presLayoutVars>
      </dgm:prSet>
      <dgm:spPr/>
    </dgm:pt>
    <dgm:pt modelId="{9B41970B-AE95-4A71-81AA-70537C760AEF}" type="pres">
      <dgm:prSet presAssocID="{A45B939C-C86A-4F19-AF5E-8D687B5B5A3B}" presName="childComposite" presStyleCnt="0">
        <dgm:presLayoutVars>
          <dgm:chMax val="0"/>
          <dgm:chPref val="0"/>
        </dgm:presLayoutVars>
      </dgm:prSet>
      <dgm:spPr/>
    </dgm:pt>
    <dgm:pt modelId="{FB33EEB2-E749-4DF7-95B4-99B06584211B}" type="pres">
      <dgm:prSet presAssocID="{A45B939C-C86A-4F19-AF5E-8D687B5B5A3B}" presName="ChildAccent" presStyleLbl="solidFgAcc1" presStyleIdx="3" presStyleCnt="11"/>
      <dgm:spPr/>
    </dgm:pt>
    <dgm:pt modelId="{D1E13EBF-ECAC-48A6-8000-5E8B6E429173}" type="pres">
      <dgm:prSet presAssocID="{A45B939C-C86A-4F19-AF5E-8D687B5B5A3B}" presName="Child" presStyleLbl="revTx" presStyleIdx="5" presStyleCnt="15">
        <dgm:presLayoutVars>
          <dgm:chMax val="0"/>
          <dgm:chPref val="0"/>
          <dgm:bulletEnabled val="1"/>
        </dgm:presLayoutVars>
      </dgm:prSet>
      <dgm:spPr/>
    </dgm:pt>
    <dgm:pt modelId="{8D0FB9C5-4842-4D10-A13E-81E744810509}" type="pres">
      <dgm:prSet presAssocID="{216B1305-1C4F-4463-90A3-B5DEFA4668BD}" presName="childComposite" presStyleCnt="0">
        <dgm:presLayoutVars>
          <dgm:chMax val="0"/>
          <dgm:chPref val="0"/>
        </dgm:presLayoutVars>
      </dgm:prSet>
      <dgm:spPr/>
    </dgm:pt>
    <dgm:pt modelId="{CEC28320-FC36-403F-9360-F331A2F6972F}" type="pres">
      <dgm:prSet presAssocID="{216B1305-1C4F-4463-90A3-B5DEFA4668BD}" presName="ChildAccent" presStyleLbl="solidFgAcc1" presStyleIdx="4" presStyleCnt="11"/>
      <dgm:spPr/>
    </dgm:pt>
    <dgm:pt modelId="{C8ED00EC-CDD0-47E4-9780-DD4EA8A70E35}" type="pres">
      <dgm:prSet presAssocID="{216B1305-1C4F-4463-90A3-B5DEFA4668BD}" presName="Child" presStyleLbl="revTx" presStyleIdx="6" presStyleCnt="15">
        <dgm:presLayoutVars>
          <dgm:chMax val="0"/>
          <dgm:chPref val="0"/>
          <dgm:bulletEnabled val="1"/>
        </dgm:presLayoutVars>
      </dgm:prSet>
      <dgm:spPr/>
    </dgm:pt>
    <dgm:pt modelId="{9B477528-8E58-4570-ADC2-A94C5C2CEFE1}" type="pres">
      <dgm:prSet presAssocID="{AF0DE6CC-05C2-4504-96FB-800F7B964992}" presName="childComposite" presStyleCnt="0">
        <dgm:presLayoutVars>
          <dgm:chMax val="0"/>
          <dgm:chPref val="0"/>
        </dgm:presLayoutVars>
      </dgm:prSet>
      <dgm:spPr/>
    </dgm:pt>
    <dgm:pt modelId="{C36C0D53-5971-4764-8A24-46E37A5986EB}" type="pres">
      <dgm:prSet presAssocID="{AF0DE6CC-05C2-4504-96FB-800F7B964992}" presName="ChildAccent" presStyleLbl="solidFgAcc1" presStyleIdx="5" presStyleCnt="11"/>
      <dgm:spPr/>
    </dgm:pt>
    <dgm:pt modelId="{16553B08-5BCA-4FAA-AC14-1C603F558A39}" type="pres">
      <dgm:prSet presAssocID="{AF0DE6CC-05C2-4504-96FB-800F7B964992}" presName="Child" presStyleLbl="revTx" presStyleIdx="7" presStyleCnt="15">
        <dgm:presLayoutVars>
          <dgm:chMax val="0"/>
          <dgm:chPref val="0"/>
          <dgm:bulletEnabled val="1"/>
        </dgm:presLayoutVars>
      </dgm:prSet>
      <dgm:spPr/>
    </dgm:pt>
    <dgm:pt modelId="{B3E5289A-44EA-4BF0-A941-B0A60297C6BA}" type="pres">
      <dgm:prSet presAssocID="{E17DC7FA-A03A-4388-AA8C-67499AF633A7}" presName="root" presStyleCnt="0">
        <dgm:presLayoutVars>
          <dgm:chMax/>
          <dgm:chPref/>
        </dgm:presLayoutVars>
      </dgm:prSet>
      <dgm:spPr/>
    </dgm:pt>
    <dgm:pt modelId="{6F25928D-395B-4C0B-84FC-286560442263}" type="pres">
      <dgm:prSet presAssocID="{E17DC7FA-A03A-4388-AA8C-67499AF633A7}" presName="rootComposite" presStyleCnt="0">
        <dgm:presLayoutVars/>
      </dgm:prSet>
      <dgm:spPr/>
    </dgm:pt>
    <dgm:pt modelId="{9F289D2B-B1B8-42AD-B4FA-C20B677641E5}" type="pres">
      <dgm:prSet presAssocID="{E17DC7FA-A03A-4388-AA8C-67499AF633A7}" presName="ParentAccent" presStyleLbl="alignNode1" presStyleIdx="2" presStyleCnt="4"/>
      <dgm:spPr/>
    </dgm:pt>
    <dgm:pt modelId="{6E9C6FC7-1121-4799-849A-3BE7B9568387}" type="pres">
      <dgm:prSet presAssocID="{E17DC7FA-A03A-4388-AA8C-67499AF633A7}" presName="ParentSmallAccent" presStyleLbl="fgAcc1" presStyleIdx="2" presStyleCnt="4"/>
      <dgm:spPr/>
    </dgm:pt>
    <dgm:pt modelId="{E68F7498-22BF-4976-8653-1FE155D37E8E}" type="pres">
      <dgm:prSet presAssocID="{E17DC7FA-A03A-4388-AA8C-67499AF633A7}" presName="Parent" presStyleLbl="revTx" presStyleIdx="8" presStyleCnt="15">
        <dgm:presLayoutVars>
          <dgm:chMax/>
          <dgm:chPref val="4"/>
          <dgm:bulletEnabled val="1"/>
        </dgm:presLayoutVars>
      </dgm:prSet>
      <dgm:spPr/>
    </dgm:pt>
    <dgm:pt modelId="{FEB9EF41-398D-4EBE-8C79-1F2C325DD291}" type="pres">
      <dgm:prSet presAssocID="{E17DC7FA-A03A-4388-AA8C-67499AF633A7}" presName="childShape" presStyleCnt="0">
        <dgm:presLayoutVars>
          <dgm:chMax val="0"/>
          <dgm:chPref val="0"/>
        </dgm:presLayoutVars>
      </dgm:prSet>
      <dgm:spPr/>
    </dgm:pt>
    <dgm:pt modelId="{546742F8-ED8D-49B4-AECC-E6D69660D3CC}" type="pres">
      <dgm:prSet presAssocID="{FEA1B2D4-B3C5-44B7-9674-D05076A75292}" presName="childComposite" presStyleCnt="0">
        <dgm:presLayoutVars>
          <dgm:chMax val="0"/>
          <dgm:chPref val="0"/>
        </dgm:presLayoutVars>
      </dgm:prSet>
      <dgm:spPr/>
    </dgm:pt>
    <dgm:pt modelId="{6E4B4F6C-1A64-4E16-BA89-5946B6C7F11C}" type="pres">
      <dgm:prSet presAssocID="{FEA1B2D4-B3C5-44B7-9674-D05076A75292}" presName="ChildAccent" presStyleLbl="solidFgAcc1" presStyleIdx="6" presStyleCnt="11"/>
      <dgm:spPr/>
    </dgm:pt>
    <dgm:pt modelId="{B7DEB40B-E74F-4B24-BEAD-6403F0BA1980}" type="pres">
      <dgm:prSet presAssocID="{FEA1B2D4-B3C5-44B7-9674-D05076A75292}" presName="Child" presStyleLbl="revTx" presStyleIdx="9" presStyleCnt="15">
        <dgm:presLayoutVars>
          <dgm:chMax val="0"/>
          <dgm:chPref val="0"/>
          <dgm:bulletEnabled val="1"/>
        </dgm:presLayoutVars>
      </dgm:prSet>
      <dgm:spPr/>
    </dgm:pt>
    <dgm:pt modelId="{5028D461-B5FD-4940-AF85-5E035C278A6E}" type="pres">
      <dgm:prSet presAssocID="{59915E5E-F7A4-4754-838B-414B519EBF23}" presName="childComposite" presStyleCnt="0">
        <dgm:presLayoutVars>
          <dgm:chMax val="0"/>
          <dgm:chPref val="0"/>
        </dgm:presLayoutVars>
      </dgm:prSet>
      <dgm:spPr/>
    </dgm:pt>
    <dgm:pt modelId="{F9595D9A-15A0-4F4F-9AB0-297EB5082EFA}" type="pres">
      <dgm:prSet presAssocID="{59915E5E-F7A4-4754-838B-414B519EBF23}" presName="ChildAccent" presStyleLbl="solidFgAcc1" presStyleIdx="7" presStyleCnt="11"/>
      <dgm:spPr/>
    </dgm:pt>
    <dgm:pt modelId="{374ED793-C64A-4468-8F7D-0BEE8AD76ECC}" type="pres">
      <dgm:prSet presAssocID="{59915E5E-F7A4-4754-838B-414B519EBF23}" presName="Child" presStyleLbl="revTx" presStyleIdx="10" presStyleCnt="15">
        <dgm:presLayoutVars>
          <dgm:chMax val="0"/>
          <dgm:chPref val="0"/>
          <dgm:bulletEnabled val="1"/>
        </dgm:presLayoutVars>
      </dgm:prSet>
      <dgm:spPr/>
    </dgm:pt>
    <dgm:pt modelId="{F45D8C8A-F1F7-4411-9D46-14CC5C0736B6}" type="pres">
      <dgm:prSet presAssocID="{DC875A34-2B98-4703-B795-F0DD54F842DB}" presName="childComposite" presStyleCnt="0">
        <dgm:presLayoutVars>
          <dgm:chMax val="0"/>
          <dgm:chPref val="0"/>
        </dgm:presLayoutVars>
      </dgm:prSet>
      <dgm:spPr/>
    </dgm:pt>
    <dgm:pt modelId="{B8B6E2D3-F79C-4E14-9BA5-BD7FAB5423F9}" type="pres">
      <dgm:prSet presAssocID="{DC875A34-2B98-4703-B795-F0DD54F842DB}" presName="ChildAccent" presStyleLbl="solidFgAcc1" presStyleIdx="8" presStyleCnt="11"/>
      <dgm:spPr/>
    </dgm:pt>
    <dgm:pt modelId="{A9118EA9-9037-48C1-A2D4-524FAF4D80C5}" type="pres">
      <dgm:prSet presAssocID="{DC875A34-2B98-4703-B795-F0DD54F842DB}" presName="Child" presStyleLbl="revTx" presStyleIdx="11" presStyleCnt="15">
        <dgm:presLayoutVars>
          <dgm:chMax val="0"/>
          <dgm:chPref val="0"/>
          <dgm:bulletEnabled val="1"/>
        </dgm:presLayoutVars>
      </dgm:prSet>
      <dgm:spPr/>
    </dgm:pt>
    <dgm:pt modelId="{5403D0A0-29F4-4F87-9F62-2CFABD1192C2}" type="pres">
      <dgm:prSet presAssocID="{188935F1-DF8C-4AF4-8DA9-42746B7CB72C}" presName="root" presStyleCnt="0">
        <dgm:presLayoutVars>
          <dgm:chMax/>
          <dgm:chPref/>
        </dgm:presLayoutVars>
      </dgm:prSet>
      <dgm:spPr/>
    </dgm:pt>
    <dgm:pt modelId="{551F481A-76C2-4DE0-9777-4194851256E2}" type="pres">
      <dgm:prSet presAssocID="{188935F1-DF8C-4AF4-8DA9-42746B7CB72C}" presName="rootComposite" presStyleCnt="0">
        <dgm:presLayoutVars/>
      </dgm:prSet>
      <dgm:spPr/>
    </dgm:pt>
    <dgm:pt modelId="{1C900FDB-E310-448B-AC64-C06E8CC2A305}" type="pres">
      <dgm:prSet presAssocID="{188935F1-DF8C-4AF4-8DA9-42746B7CB72C}" presName="ParentAccent" presStyleLbl="alignNode1" presStyleIdx="3" presStyleCnt="4"/>
      <dgm:spPr/>
    </dgm:pt>
    <dgm:pt modelId="{0A021D62-3116-461E-AA03-7098FC475159}" type="pres">
      <dgm:prSet presAssocID="{188935F1-DF8C-4AF4-8DA9-42746B7CB72C}" presName="ParentSmallAccent" presStyleLbl="fgAcc1" presStyleIdx="3" presStyleCnt="4"/>
      <dgm:spPr/>
    </dgm:pt>
    <dgm:pt modelId="{85E2FD66-DBE5-4C6C-B382-92664558395C}" type="pres">
      <dgm:prSet presAssocID="{188935F1-DF8C-4AF4-8DA9-42746B7CB72C}" presName="Parent" presStyleLbl="revTx" presStyleIdx="12" presStyleCnt="15">
        <dgm:presLayoutVars>
          <dgm:chMax/>
          <dgm:chPref val="4"/>
          <dgm:bulletEnabled val="1"/>
        </dgm:presLayoutVars>
      </dgm:prSet>
      <dgm:spPr/>
    </dgm:pt>
    <dgm:pt modelId="{BCD12D23-10F0-40E1-9224-87337ADCB45B}" type="pres">
      <dgm:prSet presAssocID="{188935F1-DF8C-4AF4-8DA9-42746B7CB72C}" presName="childShape" presStyleCnt="0">
        <dgm:presLayoutVars>
          <dgm:chMax val="0"/>
          <dgm:chPref val="0"/>
        </dgm:presLayoutVars>
      </dgm:prSet>
      <dgm:spPr/>
    </dgm:pt>
    <dgm:pt modelId="{3241DC1A-BBAD-47A8-B58A-2BECFF34C54A}" type="pres">
      <dgm:prSet presAssocID="{B675E451-1B20-47D2-9F6D-366E2591EFF7}" presName="childComposite" presStyleCnt="0">
        <dgm:presLayoutVars>
          <dgm:chMax val="0"/>
          <dgm:chPref val="0"/>
        </dgm:presLayoutVars>
      </dgm:prSet>
      <dgm:spPr/>
    </dgm:pt>
    <dgm:pt modelId="{248F01D3-E648-4050-85C2-9C3EE492B146}" type="pres">
      <dgm:prSet presAssocID="{B675E451-1B20-47D2-9F6D-366E2591EFF7}" presName="ChildAccent" presStyleLbl="solidFgAcc1" presStyleIdx="9" presStyleCnt="11"/>
      <dgm:spPr/>
    </dgm:pt>
    <dgm:pt modelId="{F1510012-9988-436C-AF65-80D592444158}" type="pres">
      <dgm:prSet presAssocID="{B675E451-1B20-47D2-9F6D-366E2591EFF7}" presName="Child" presStyleLbl="revTx" presStyleIdx="13" presStyleCnt="15">
        <dgm:presLayoutVars>
          <dgm:chMax val="0"/>
          <dgm:chPref val="0"/>
          <dgm:bulletEnabled val="1"/>
        </dgm:presLayoutVars>
      </dgm:prSet>
      <dgm:spPr/>
    </dgm:pt>
    <dgm:pt modelId="{E4D187D5-BB98-4151-9206-479CF62BA22A}" type="pres">
      <dgm:prSet presAssocID="{3018D6CA-4F71-447A-9857-861C283C7D16}" presName="childComposite" presStyleCnt="0">
        <dgm:presLayoutVars>
          <dgm:chMax val="0"/>
          <dgm:chPref val="0"/>
        </dgm:presLayoutVars>
      </dgm:prSet>
      <dgm:spPr/>
    </dgm:pt>
    <dgm:pt modelId="{0181750B-A748-4097-A160-B7E083FFFEF7}" type="pres">
      <dgm:prSet presAssocID="{3018D6CA-4F71-447A-9857-861C283C7D16}" presName="ChildAccent" presStyleLbl="solidFgAcc1" presStyleIdx="10" presStyleCnt="11"/>
      <dgm:spPr/>
    </dgm:pt>
    <dgm:pt modelId="{5D5B9E34-9A11-4877-AAE3-C168812FE7EB}" type="pres">
      <dgm:prSet presAssocID="{3018D6CA-4F71-447A-9857-861C283C7D16}" presName="Child" presStyleLbl="revTx" presStyleIdx="14" presStyleCnt="15">
        <dgm:presLayoutVars>
          <dgm:chMax val="0"/>
          <dgm:chPref val="0"/>
          <dgm:bulletEnabled val="1"/>
        </dgm:presLayoutVars>
      </dgm:prSet>
      <dgm:spPr/>
    </dgm:pt>
  </dgm:ptLst>
  <dgm:cxnLst>
    <dgm:cxn modelId="{04C35D02-214B-4EE3-B787-5050E1D1D885}" type="presOf" srcId="{A45B939C-C86A-4F19-AF5E-8D687B5B5A3B}" destId="{D1E13EBF-ECAC-48A6-8000-5E8B6E429173}" srcOrd="0" destOrd="0" presId="urn:microsoft.com/office/officeart/2008/layout/SquareAccentList"/>
    <dgm:cxn modelId="{E6DA0106-755A-4F16-9F01-8ACBE739C238}" srcId="{95290DF9-B9B6-494E-86EA-418E548E499B}" destId="{DB2DAC0C-217C-46B6-9C98-C916F38432FE}" srcOrd="2" destOrd="0" parTransId="{2689EDB0-DF97-4BEE-B8AD-FFA56FCAFB12}" sibTransId="{51992472-07D1-4EC5-A576-2E05B3CE8EEA}"/>
    <dgm:cxn modelId="{0C7ABC0D-3031-4572-9726-FB3DBA7BD3E3}" srcId="{E17DC7FA-A03A-4388-AA8C-67499AF633A7}" destId="{DC875A34-2B98-4703-B795-F0DD54F842DB}" srcOrd="2" destOrd="0" parTransId="{7D5EDE1B-5B75-41B0-91AB-367441E332D2}" sibTransId="{4E504ACF-8538-41D8-9021-8E9751B317F1}"/>
    <dgm:cxn modelId="{8C767022-AB22-480D-972F-77E19576D5C4}" srcId="{95290DF9-B9B6-494E-86EA-418E548E499B}" destId="{4A74F73E-5CBB-4F9E-B05F-9C73E541000A}" srcOrd="0" destOrd="0" parTransId="{6C6DB4FB-DC68-49FB-8CEB-F3C445F8E76C}" sibTransId="{1F052885-A253-4569-94CB-C1856167E069}"/>
    <dgm:cxn modelId="{DB5B0D23-B5A4-4940-A0D4-5FB488E9B962}" srcId="{E17DC7FA-A03A-4388-AA8C-67499AF633A7}" destId="{FEA1B2D4-B3C5-44B7-9674-D05076A75292}" srcOrd="0" destOrd="0" parTransId="{CAEDDC30-23D7-4B8D-89F3-0CE177878295}" sibTransId="{79B88415-7CFA-47B3-9E63-1FFB050B290D}"/>
    <dgm:cxn modelId="{5EA0A125-29AD-488B-86F7-FDAFF03B9C67}" srcId="{188935F1-DF8C-4AF4-8DA9-42746B7CB72C}" destId="{3018D6CA-4F71-447A-9857-861C283C7D16}" srcOrd="1" destOrd="0" parTransId="{875EADAD-E288-4F36-BEDE-E12BB1195C96}" sibTransId="{105ED337-30BF-46C8-8766-64995CB96CC7}"/>
    <dgm:cxn modelId="{B3575E2B-2B75-4312-8F44-36B4B7F68E65}" type="presOf" srcId="{B675E451-1B20-47D2-9F6D-366E2591EFF7}" destId="{F1510012-9988-436C-AF65-80D592444158}" srcOrd="0" destOrd="0" presId="urn:microsoft.com/office/officeart/2008/layout/SquareAccentList"/>
    <dgm:cxn modelId="{EB0A792B-1B34-4147-845A-2C5B3AA23296}" type="presOf" srcId="{216B1305-1C4F-4463-90A3-B5DEFA4668BD}" destId="{C8ED00EC-CDD0-47E4-9780-DD4EA8A70E35}" srcOrd="0" destOrd="0" presId="urn:microsoft.com/office/officeart/2008/layout/SquareAccentList"/>
    <dgm:cxn modelId="{A26B1C33-A650-4F2B-BA2B-141F6DD9F8BE}" type="presOf" srcId="{3018D6CA-4F71-447A-9857-861C283C7D16}" destId="{5D5B9E34-9A11-4877-AAE3-C168812FE7EB}" srcOrd="0" destOrd="0" presId="urn:microsoft.com/office/officeart/2008/layout/SquareAccentList"/>
    <dgm:cxn modelId="{CB44A240-F2E3-4EF1-B7F0-6B4902D16049}" srcId="{80AEA44A-64A6-4B00-B034-2AC95B242844}" destId="{AF0DE6CC-05C2-4504-96FB-800F7B964992}" srcOrd="2" destOrd="0" parTransId="{0523BAE2-E678-4589-A9F2-8BD3D51027ED}" sibTransId="{EAC3C36D-14F2-4B78-A1E4-C3D2BEFB55EF}"/>
    <dgm:cxn modelId="{B2899D4B-980D-407D-B1C2-3319C19146BD}" srcId="{0C8D4BD7-6FF0-429B-9F4A-01D3E5362209}" destId="{80AEA44A-64A6-4B00-B034-2AC95B242844}" srcOrd="1" destOrd="0" parTransId="{1E5354E2-FC89-4F7D-86EA-819D846548CD}" sibTransId="{72E43F27-8DFF-45EC-8DBB-48236F0BA4EC}"/>
    <dgm:cxn modelId="{993A9A6F-00E8-42A6-B34D-F0CEC2207A59}" type="presOf" srcId="{E17DC7FA-A03A-4388-AA8C-67499AF633A7}" destId="{E68F7498-22BF-4976-8653-1FE155D37E8E}" srcOrd="0" destOrd="0" presId="urn:microsoft.com/office/officeart/2008/layout/SquareAccentList"/>
    <dgm:cxn modelId="{C118CC55-0A63-4D5A-A45A-3140253FF12C}" srcId="{0C8D4BD7-6FF0-429B-9F4A-01D3E5362209}" destId="{95290DF9-B9B6-494E-86EA-418E548E499B}" srcOrd="0" destOrd="0" parTransId="{8CCCF1E3-5EC8-4722-B71D-64C5D6FD6E95}" sibTransId="{E5076B2D-8DDD-4475-8E9C-4C22968A9A1A}"/>
    <dgm:cxn modelId="{795A0057-C79C-4D21-B0A3-CD82DA6EF7A2}" type="presOf" srcId="{FEA1B2D4-B3C5-44B7-9674-D05076A75292}" destId="{B7DEB40B-E74F-4B24-BEAD-6403F0BA1980}" srcOrd="0" destOrd="0" presId="urn:microsoft.com/office/officeart/2008/layout/SquareAccentList"/>
    <dgm:cxn modelId="{3DA77D78-0838-4C77-B569-944BEEC959B5}" type="presOf" srcId="{707120C3-23E4-4AB3-B2E4-3E511C9917C8}" destId="{244316F9-0D33-448D-903B-4B3D59EE93A8}" srcOrd="0" destOrd="0" presId="urn:microsoft.com/office/officeart/2008/layout/SquareAccentList"/>
    <dgm:cxn modelId="{53AF4C79-41AA-4CF6-9AD3-6856D416C1C3}" srcId="{E17DC7FA-A03A-4388-AA8C-67499AF633A7}" destId="{59915E5E-F7A4-4754-838B-414B519EBF23}" srcOrd="1" destOrd="0" parTransId="{B7522873-DD8F-4B69-8ED6-4881CE44350A}" sibTransId="{DAB29B72-F0AC-4007-9125-FCEB7FF8810E}"/>
    <dgm:cxn modelId="{996A217E-FB88-4D54-B8B9-7B2E7D76F04A}" srcId="{80AEA44A-64A6-4B00-B034-2AC95B242844}" destId="{A45B939C-C86A-4F19-AF5E-8D687B5B5A3B}" srcOrd="0" destOrd="0" parTransId="{4D2FB530-C52B-4DFF-B14B-A87207443693}" sibTransId="{7C255EFD-AB7C-4EF4-B3A6-6080E3153040}"/>
    <dgm:cxn modelId="{C4D0467E-931F-4635-B00F-F719E3312D54}" srcId="{80AEA44A-64A6-4B00-B034-2AC95B242844}" destId="{216B1305-1C4F-4463-90A3-B5DEFA4668BD}" srcOrd="1" destOrd="0" parTransId="{8DC79606-9AB6-4BE8-8BE7-BB0C39E72608}" sibTransId="{AF695FE6-94E5-49EF-9F4B-D18EEF62DF8F}"/>
    <dgm:cxn modelId="{70BA1492-3DEA-4E20-B42E-C734101F8DEE}" type="presOf" srcId="{AF0DE6CC-05C2-4504-96FB-800F7B964992}" destId="{16553B08-5BCA-4FAA-AC14-1C603F558A39}" srcOrd="0" destOrd="0" presId="urn:microsoft.com/office/officeart/2008/layout/SquareAccentList"/>
    <dgm:cxn modelId="{8A0D4AAA-CCCD-4223-8981-6244EEFB6110}" type="presOf" srcId="{95290DF9-B9B6-494E-86EA-418E548E499B}" destId="{4DD4CF78-C7BA-4CAD-82F2-4779B0333D1D}" srcOrd="0" destOrd="0" presId="urn:microsoft.com/office/officeart/2008/layout/SquareAccentList"/>
    <dgm:cxn modelId="{B34029B3-4FB6-4773-AB96-17A2CFACEF13}" srcId="{0C8D4BD7-6FF0-429B-9F4A-01D3E5362209}" destId="{188935F1-DF8C-4AF4-8DA9-42746B7CB72C}" srcOrd="3" destOrd="0" parTransId="{1C2FBB0A-7035-4CA9-8F2B-83284864D597}" sibTransId="{A333B585-FEB4-4343-B593-7077D739B956}"/>
    <dgm:cxn modelId="{3C5656B4-7A8C-4DD9-98DB-B70686F224D9}" srcId="{188935F1-DF8C-4AF4-8DA9-42746B7CB72C}" destId="{B675E451-1B20-47D2-9F6D-366E2591EFF7}" srcOrd="0" destOrd="0" parTransId="{A5907032-9CE2-47FF-98DE-60F87B9E57F1}" sibTransId="{A877CE08-29D0-45F2-B90A-4E970BB4F9C4}"/>
    <dgm:cxn modelId="{B32070B6-F642-4D7F-B7E3-F4010F91955A}" type="presOf" srcId="{80AEA44A-64A6-4B00-B034-2AC95B242844}" destId="{CEBB0B90-7D26-4DDF-A9B1-0669A6CA6605}" srcOrd="0" destOrd="0" presId="urn:microsoft.com/office/officeart/2008/layout/SquareAccentList"/>
    <dgm:cxn modelId="{6DE3E9B7-F351-4E35-9FF5-DE1C6BBF37D3}" srcId="{0C8D4BD7-6FF0-429B-9F4A-01D3E5362209}" destId="{E17DC7FA-A03A-4388-AA8C-67499AF633A7}" srcOrd="2" destOrd="0" parTransId="{451CF566-9D60-4122-9914-A6444B95773D}" sibTransId="{3C85F111-4DF1-4E5D-B645-AA1EB9810A4E}"/>
    <dgm:cxn modelId="{01FCE0B8-F3B1-4B97-A57C-B49550DDA6C4}" type="presOf" srcId="{4A74F73E-5CBB-4F9E-B05F-9C73E541000A}" destId="{40324627-A4BB-40F9-8BF2-862306A085D5}" srcOrd="0" destOrd="0" presId="urn:microsoft.com/office/officeart/2008/layout/SquareAccentList"/>
    <dgm:cxn modelId="{20D082C5-ED4E-4CA1-96A5-4A124D676301}" type="presOf" srcId="{59915E5E-F7A4-4754-838B-414B519EBF23}" destId="{374ED793-C64A-4468-8F7D-0BEE8AD76ECC}" srcOrd="0" destOrd="0" presId="urn:microsoft.com/office/officeart/2008/layout/SquareAccentList"/>
    <dgm:cxn modelId="{7D3E31CF-4017-4AD0-8C9D-DDA0B0FA118F}" type="presOf" srcId="{0C8D4BD7-6FF0-429B-9F4A-01D3E5362209}" destId="{3AEA3098-AE61-4D6C-8E66-EE70550760C2}" srcOrd="0" destOrd="0" presId="urn:microsoft.com/office/officeart/2008/layout/SquareAccentList"/>
    <dgm:cxn modelId="{CEA705D0-BFFE-4218-8539-07F8A3475CB9}" type="presOf" srcId="{188935F1-DF8C-4AF4-8DA9-42746B7CB72C}" destId="{85E2FD66-DBE5-4C6C-B382-92664558395C}" srcOrd="0" destOrd="0" presId="urn:microsoft.com/office/officeart/2008/layout/SquareAccentList"/>
    <dgm:cxn modelId="{0FE568D6-883E-4C73-8202-514A6696583E}" srcId="{95290DF9-B9B6-494E-86EA-418E548E499B}" destId="{707120C3-23E4-4AB3-B2E4-3E511C9917C8}" srcOrd="1" destOrd="0" parTransId="{6957CB88-EBD3-432F-8AC5-47A5A602493D}" sibTransId="{21C4F7BE-9666-4AE8-9A67-9FFFF0150927}"/>
    <dgm:cxn modelId="{22A522E2-8A2E-4631-A77D-4719BF56DF5C}" type="presOf" srcId="{DC875A34-2B98-4703-B795-F0DD54F842DB}" destId="{A9118EA9-9037-48C1-A2D4-524FAF4D80C5}" srcOrd="0" destOrd="0" presId="urn:microsoft.com/office/officeart/2008/layout/SquareAccentList"/>
    <dgm:cxn modelId="{BD62D0E2-ABFB-4E7D-8736-6C6E3AA61C33}" type="presOf" srcId="{DB2DAC0C-217C-46B6-9C98-C916F38432FE}" destId="{C907CA66-B5AB-4734-874F-1C0F7A21606E}" srcOrd="0" destOrd="0" presId="urn:microsoft.com/office/officeart/2008/layout/SquareAccentList"/>
    <dgm:cxn modelId="{20C53286-BF85-4A89-9509-0E637C700560}" type="presParOf" srcId="{3AEA3098-AE61-4D6C-8E66-EE70550760C2}" destId="{4B31AC57-1A18-4146-AF61-3E69A70C1058}" srcOrd="0" destOrd="0" presId="urn:microsoft.com/office/officeart/2008/layout/SquareAccentList"/>
    <dgm:cxn modelId="{01588333-BA5D-4132-BF60-908CE7C250D3}" type="presParOf" srcId="{4B31AC57-1A18-4146-AF61-3E69A70C1058}" destId="{42F84BDB-26EC-49F5-8795-DE871351FAE4}" srcOrd="0" destOrd="0" presId="urn:microsoft.com/office/officeart/2008/layout/SquareAccentList"/>
    <dgm:cxn modelId="{C0FE013E-D39C-48C2-9175-F2D03FC3AE46}" type="presParOf" srcId="{42F84BDB-26EC-49F5-8795-DE871351FAE4}" destId="{CEC298D7-8EB0-4A8D-8EC8-18B875E24EDA}" srcOrd="0" destOrd="0" presId="urn:microsoft.com/office/officeart/2008/layout/SquareAccentList"/>
    <dgm:cxn modelId="{E76131E0-99C7-41C3-91F6-D3409CC315E4}" type="presParOf" srcId="{42F84BDB-26EC-49F5-8795-DE871351FAE4}" destId="{75B3AF52-13DF-469A-93C1-01C443CCF7A2}" srcOrd="1" destOrd="0" presId="urn:microsoft.com/office/officeart/2008/layout/SquareAccentList"/>
    <dgm:cxn modelId="{D0F43847-2437-4922-8D1B-8ED76EDE2C11}" type="presParOf" srcId="{42F84BDB-26EC-49F5-8795-DE871351FAE4}" destId="{4DD4CF78-C7BA-4CAD-82F2-4779B0333D1D}" srcOrd="2" destOrd="0" presId="urn:microsoft.com/office/officeart/2008/layout/SquareAccentList"/>
    <dgm:cxn modelId="{85162324-FF12-4E99-941D-91F82C1A6A2B}" type="presParOf" srcId="{4B31AC57-1A18-4146-AF61-3E69A70C1058}" destId="{5762B0A8-99EB-497F-99EA-582FB431E6E1}" srcOrd="1" destOrd="0" presId="urn:microsoft.com/office/officeart/2008/layout/SquareAccentList"/>
    <dgm:cxn modelId="{63BD206C-0052-4305-A138-3DC6BE4E7C5E}" type="presParOf" srcId="{5762B0A8-99EB-497F-99EA-582FB431E6E1}" destId="{5CEA4C4B-B904-449A-AE5C-7ADAFE8EF3CB}" srcOrd="0" destOrd="0" presId="urn:microsoft.com/office/officeart/2008/layout/SquareAccentList"/>
    <dgm:cxn modelId="{24478F7C-0175-46A0-8CC2-45E6931F9140}" type="presParOf" srcId="{5CEA4C4B-B904-449A-AE5C-7ADAFE8EF3CB}" destId="{F060BD01-9EFA-49D3-9889-C7647E84F704}" srcOrd="0" destOrd="0" presId="urn:microsoft.com/office/officeart/2008/layout/SquareAccentList"/>
    <dgm:cxn modelId="{2F74C94A-822B-4D59-8C17-CF332BAF0507}" type="presParOf" srcId="{5CEA4C4B-B904-449A-AE5C-7ADAFE8EF3CB}" destId="{40324627-A4BB-40F9-8BF2-862306A085D5}" srcOrd="1" destOrd="0" presId="urn:microsoft.com/office/officeart/2008/layout/SquareAccentList"/>
    <dgm:cxn modelId="{50B15DAB-B3F3-4726-A318-193827843B72}" type="presParOf" srcId="{5762B0A8-99EB-497F-99EA-582FB431E6E1}" destId="{C24A687A-F35E-42D3-8BDB-1E926A66DFD6}" srcOrd="1" destOrd="0" presId="urn:microsoft.com/office/officeart/2008/layout/SquareAccentList"/>
    <dgm:cxn modelId="{DCC20982-DEB7-4300-BA3F-A4E516D244B5}" type="presParOf" srcId="{C24A687A-F35E-42D3-8BDB-1E926A66DFD6}" destId="{D2190A16-F515-4C21-B715-88AE10128298}" srcOrd="0" destOrd="0" presId="urn:microsoft.com/office/officeart/2008/layout/SquareAccentList"/>
    <dgm:cxn modelId="{99341FB4-B7C8-41F6-8178-BB3BAF76DB65}" type="presParOf" srcId="{C24A687A-F35E-42D3-8BDB-1E926A66DFD6}" destId="{244316F9-0D33-448D-903B-4B3D59EE93A8}" srcOrd="1" destOrd="0" presId="urn:microsoft.com/office/officeart/2008/layout/SquareAccentList"/>
    <dgm:cxn modelId="{44FE381B-665C-418A-805F-91EEF89CBEF5}" type="presParOf" srcId="{5762B0A8-99EB-497F-99EA-582FB431E6E1}" destId="{56B145E5-E178-4496-9DE3-C2EEA4C784F5}" srcOrd="2" destOrd="0" presId="urn:microsoft.com/office/officeart/2008/layout/SquareAccentList"/>
    <dgm:cxn modelId="{40C63B2D-8CC6-46B4-84D6-6BCADF05E8A0}" type="presParOf" srcId="{56B145E5-E178-4496-9DE3-C2EEA4C784F5}" destId="{320BBAEA-066E-4BC6-9310-C659637BEDC6}" srcOrd="0" destOrd="0" presId="urn:microsoft.com/office/officeart/2008/layout/SquareAccentList"/>
    <dgm:cxn modelId="{65C9A3F3-B31A-4E20-878C-03700407AA66}" type="presParOf" srcId="{56B145E5-E178-4496-9DE3-C2EEA4C784F5}" destId="{C907CA66-B5AB-4734-874F-1C0F7A21606E}" srcOrd="1" destOrd="0" presId="urn:microsoft.com/office/officeart/2008/layout/SquareAccentList"/>
    <dgm:cxn modelId="{A2B4ED21-2266-4262-BE35-0E5417426735}" type="presParOf" srcId="{3AEA3098-AE61-4D6C-8E66-EE70550760C2}" destId="{649A12AE-F76C-4899-A227-2F169CA24F6E}" srcOrd="1" destOrd="0" presId="urn:microsoft.com/office/officeart/2008/layout/SquareAccentList"/>
    <dgm:cxn modelId="{770B31D4-3FF2-4667-89FB-C2676CC72561}" type="presParOf" srcId="{649A12AE-F76C-4899-A227-2F169CA24F6E}" destId="{BE159973-03CC-4D90-BBDF-2395E393A33E}" srcOrd="0" destOrd="0" presId="urn:microsoft.com/office/officeart/2008/layout/SquareAccentList"/>
    <dgm:cxn modelId="{803D362B-FCD2-4F44-AA70-21A9FBFE8394}" type="presParOf" srcId="{BE159973-03CC-4D90-BBDF-2395E393A33E}" destId="{E7A2A566-B492-4BD5-81B8-96022CA48B20}" srcOrd="0" destOrd="0" presId="urn:microsoft.com/office/officeart/2008/layout/SquareAccentList"/>
    <dgm:cxn modelId="{1A8B45C6-181E-4C76-A622-9E6D5AAFA75B}" type="presParOf" srcId="{BE159973-03CC-4D90-BBDF-2395E393A33E}" destId="{65B2D4F6-ACEC-4C5D-AF1E-90C1FA7B6598}" srcOrd="1" destOrd="0" presId="urn:microsoft.com/office/officeart/2008/layout/SquareAccentList"/>
    <dgm:cxn modelId="{4368935C-3FF6-41C4-8404-67333C29979F}" type="presParOf" srcId="{BE159973-03CC-4D90-BBDF-2395E393A33E}" destId="{CEBB0B90-7D26-4DDF-A9B1-0669A6CA6605}" srcOrd="2" destOrd="0" presId="urn:microsoft.com/office/officeart/2008/layout/SquareAccentList"/>
    <dgm:cxn modelId="{227F665F-F95E-4366-9A4F-955C502A3921}" type="presParOf" srcId="{649A12AE-F76C-4899-A227-2F169CA24F6E}" destId="{5412DD2A-AD1E-4E28-A822-3F7C46DC5FE9}" srcOrd="1" destOrd="0" presId="urn:microsoft.com/office/officeart/2008/layout/SquareAccentList"/>
    <dgm:cxn modelId="{54AB8949-E54D-4D9A-A003-ADD5DF006163}" type="presParOf" srcId="{5412DD2A-AD1E-4E28-A822-3F7C46DC5FE9}" destId="{9B41970B-AE95-4A71-81AA-70537C760AEF}" srcOrd="0" destOrd="0" presId="urn:microsoft.com/office/officeart/2008/layout/SquareAccentList"/>
    <dgm:cxn modelId="{BF0AEF12-F3AC-4317-85B3-46B3C6BD3AF8}" type="presParOf" srcId="{9B41970B-AE95-4A71-81AA-70537C760AEF}" destId="{FB33EEB2-E749-4DF7-95B4-99B06584211B}" srcOrd="0" destOrd="0" presId="urn:microsoft.com/office/officeart/2008/layout/SquareAccentList"/>
    <dgm:cxn modelId="{2F798C80-A6DF-4941-8C07-01FAC3327042}" type="presParOf" srcId="{9B41970B-AE95-4A71-81AA-70537C760AEF}" destId="{D1E13EBF-ECAC-48A6-8000-5E8B6E429173}" srcOrd="1" destOrd="0" presId="urn:microsoft.com/office/officeart/2008/layout/SquareAccentList"/>
    <dgm:cxn modelId="{EC41B28D-526E-4097-9495-9FBDD274F816}" type="presParOf" srcId="{5412DD2A-AD1E-4E28-A822-3F7C46DC5FE9}" destId="{8D0FB9C5-4842-4D10-A13E-81E744810509}" srcOrd="1" destOrd="0" presId="urn:microsoft.com/office/officeart/2008/layout/SquareAccentList"/>
    <dgm:cxn modelId="{CFCEDCAB-0DD6-4E15-B87F-B97AC143020F}" type="presParOf" srcId="{8D0FB9C5-4842-4D10-A13E-81E744810509}" destId="{CEC28320-FC36-403F-9360-F331A2F6972F}" srcOrd="0" destOrd="0" presId="urn:microsoft.com/office/officeart/2008/layout/SquareAccentList"/>
    <dgm:cxn modelId="{AA506502-E316-4696-B674-8E3E4D644936}" type="presParOf" srcId="{8D0FB9C5-4842-4D10-A13E-81E744810509}" destId="{C8ED00EC-CDD0-47E4-9780-DD4EA8A70E35}" srcOrd="1" destOrd="0" presId="urn:microsoft.com/office/officeart/2008/layout/SquareAccentList"/>
    <dgm:cxn modelId="{5772405F-7213-4044-8978-429B3F0D782D}" type="presParOf" srcId="{5412DD2A-AD1E-4E28-A822-3F7C46DC5FE9}" destId="{9B477528-8E58-4570-ADC2-A94C5C2CEFE1}" srcOrd="2" destOrd="0" presId="urn:microsoft.com/office/officeart/2008/layout/SquareAccentList"/>
    <dgm:cxn modelId="{5EC67872-2B69-4A80-9508-9B1362CA189C}" type="presParOf" srcId="{9B477528-8E58-4570-ADC2-A94C5C2CEFE1}" destId="{C36C0D53-5971-4764-8A24-46E37A5986EB}" srcOrd="0" destOrd="0" presId="urn:microsoft.com/office/officeart/2008/layout/SquareAccentList"/>
    <dgm:cxn modelId="{F65461D8-1A21-484C-B668-5B21A2AFDFE1}" type="presParOf" srcId="{9B477528-8E58-4570-ADC2-A94C5C2CEFE1}" destId="{16553B08-5BCA-4FAA-AC14-1C603F558A39}" srcOrd="1" destOrd="0" presId="urn:microsoft.com/office/officeart/2008/layout/SquareAccentList"/>
    <dgm:cxn modelId="{91FD8CEE-CB49-4073-9500-3EBD704991A3}" type="presParOf" srcId="{3AEA3098-AE61-4D6C-8E66-EE70550760C2}" destId="{B3E5289A-44EA-4BF0-A941-B0A60297C6BA}" srcOrd="2" destOrd="0" presId="urn:microsoft.com/office/officeart/2008/layout/SquareAccentList"/>
    <dgm:cxn modelId="{B2FF6BFA-2F33-476B-B4DA-70997A54D383}" type="presParOf" srcId="{B3E5289A-44EA-4BF0-A941-B0A60297C6BA}" destId="{6F25928D-395B-4C0B-84FC-286560442263}" srcOrd="0" destOrd="0" presId="urn:microsoft.com/office/officeart/2008/layout/SquareAccentList"/>
    <dgm:cxn modelId="{C9F29140-8726-42FB-9293-09B1397DA975}" type="presParOf" srcId="{6F25928D-395B-4C0B-84FC-286560442263}" destId="{9F289D2B-B1B8-42AD-B4FA-C20B677641E5}" srcOrd="0" destOrd="0" presId="urn:microsoft.com/office/officeart/2008/layout/SquareAccentList"/>
    <dgm:cxn modelId="{03400057-A344-497E-88E3-95571616550D}" type="presParOf" srcId="{6F25928D-395B-4C0B-84FC-286560442263}" destId="{6E9C6FC7-1121-4799-849A-3BE7B9568387}" srcOrd="1" destOrd="0" presId="urn:microsoft.com/office/officeart/2008/layout/SquareAccentList"/>
    <dgm:cxn modelId="{C18CFEAC-1590-45B1-B946-08B49FC663BF}" type="presParOf" srcId="{6F25928D-395B-4C0B-84FC-286560442263}" destId="{E68F7498-22BF-4976-8653-1FE155D37E8E}" srcOrd="2" destOrd="0" presId="urn:microsoft.com/office/officeart/2008/layout/SquareAccentList"/>
    <dgm:cxn modelId="{C7CCE2A1-9C50-4B35-B568-589F74F19DA4}" type="presParOf" srcId="{B3E5289A-44EA-4BF0-A941-B0A60297C6BA}" destId="{FEB9EF41-398D-4EBE-8C79-1F2C325DD291}" srcOrd="1" destOrd="0" presId="urn:microsoft.com/office/officeart/2008/layout/SquareAccentList"/>
    <dgm:cxn modelId="{1B2E60CB-CABE-47E6-8E03-2B2C2A090A2C}" type="presParOf" srcId="{FEB9EF41-398D-4EBE-8C79-1F2C325DD291}" destId="{546742F8-ED8D-49B4-AECC-E6D69660D3CC}" srcOrd="0" destOrd="0" presId="urn:microsoft.com/office/officeart/2008/layout/SquareAccentList"/>
    <dgm:cxn modelId="{73DBC500-8ABC-4F86-9A26-B3012EACB404}" type="presParOf" srcId="{546742F8-ED8D-49B4-AECC-E6D69660D3CC}" destId="{6E4B4F6C-1A64-4E16-BA89-5946B6C7F11C}" srcOrd="0" destOrd="0" presId="urn:microsoft.com/office/officeart/2008/layout/SquareAccentList"/>
    <dgm:cxn modelId="{934C8B86-2022-4EAA-95A0-E4EB4036F477}" type="presParOf" srcId="{546742F8-ED8D-49B4-AECC-E6D69660D3CC}" destId="{B7DEB40B-E74F-4B24-BEAD-6403F0BA1980}" srcOrd="1" destOrd="0" presId="urn:microsoft.com/office/officeart/2008/layout/SquareAccentList"/>
    <dgm:cxn modelId="{4AE086C6-EC19-4DCB-A5EA-D81033FD0B48}" type="presParOf" srcId="{FEB9EF41-398D-4EBE-8C79-1F2C325DD291}" destId="{5028D461-B5FD-4940-AF85-5E035C278A6E}" srcOrd="1" destOrd="0" presId="urn:microsoft.com/office/officeart/2008/layout/SquareAccentList"/>
    <dgm:cxn modelId="{B4D2F2E5-299F-40E5-BEDE-44376B1E9A36}" type="presParOf" srcId="{5028D461-B5FD-4940-AF85-5E035C278A6E}" destId="{F9595D9A-15A0-4F4F-9AB0-297EB5082EFA}" srcOrd="0" destOrd="0" presId="urn:microsoft.com/office/officeart/2008/layout/SquareAccentList"/>
    <dgm:cxn modelId="{EB1CFB58-6475-40F2-A0E0-EEEA825FE8B3}" type="presParOf" srcId="{5028D461-B5FD-4940-AF85-5E035C278A6E}" destId="{374ED793-C64A-4468-8F7D-0BEE8AD76ECC}" srcOrd="1" destOrd="0" presId="urn:microsoft.com/office/officeart/2008/layout/SquareAccentList"/>
    <dgm:cxn modelId="{97C289E8-C087-48E0-A036-623E413CD9CF}" type="presParOf" srcId="{FEB9EF41-398D-4EBE-8C79-1F2C325DD291}" destId="{F45D8C8A-F1F7-4411-9D46-14CC5C0736B6}" srcOrd="2" destOrd="0" presId="urn:microsoft.com/office/officeart/2008/layout/SquareAccentList"/>
    <dgm:cxn modelId="{E7544E3B-685C-4481-A47F-09789D011498}" type="presParOf" srcId="{F45D8C8A-F1F7-4411-9D46-14CC5C0736B6}" destId="{B8B6E2D3-F79C-4E14-9BA5-BD7FAB5423F9}" srcOrd="0" destOrd="0" presId="urn:microsoft.com/office/officeart/2008/layout/SquareAccentList"/>
    <dgm:cxn modelId="{EC5AA27C-7843-45DB-9447-0D3E182F42AD}" type="presParOf" srcId="{F45D8C8A-F1F7-4411-9D46-14CC5C0736B6}" destId="{A9118EA9-9037-48C1-A2D4-524FAF4D80C5}" srcOrd="1" destOrd="0" presId="urn:microsoft.com/office/officeart/2008/layout/SquareAccentList"/>
    <dgm:cxn modelId="{ED17473D-FDB8-4FE8-8B96-BE138203A900}" type="presParOf" srcId="{3AEA3098-AE61-4D6C-8E66-EE70550760C2}" destId="{5403D0A0-29F4-4F87-9F62-2CFABD1192C2}" srcOrd="3" destOrd="0" presId="urn:microsoft.com/office/officeart/2008/layout/SquareAccentList"/>
    <dgm:cxn modelId="{1ABE25F6-81B3-4400-AEBE-01B4F357EA15}" type="presParOf" srcId="{5403D0A0-29F4-4F87-9F62-2CFABD1192C2}" destId="{551F481A-76C2-4DE0-9777-4194851256E2}" srcOrd="0" destOrd="0" presId="urn:microsoft.com/office/officeart/2008/layout/SquareAccentList"/>
    <dgm:cxn modelId="{8294A913-FCB1-48AE-984F-AAAA0980AEB1}" type="presParOf" srcId="{551F481A-76C2-4DE0-9777-4194851256E2}" destId="{1C900FDB-E310-448B-AC64-C06E8CC2A305}" srcOrd="0" destOrd="0" presId="urn:microsoft.com/office/officeart/2008/layout/SquareAccentList"/>
    <dgm:cxn modelId="{191BDE58-7390-4EDA-BF38-1394CA12C1BB}" type="presParOf" srcId="{551F481A-76C2-4DE0-9777-4194851256E2}" destId="{0A021D62-3116-461E-AA03-7098FC475159}" srcOrd="1" destOrd="0" presId="urn:microsoft.com/office/officeart/2008/layout/SquareAccentList"/>
    <dgm:cxn modelId="{CA50A290-23E9-4EDD-B619-C8F56D00043E}" type="presParOf" srcId="{551F481A-76C2-4DE0-9777-4194851256E2}" destId="{85E2FD66-DBE5-4C6C-B382-92664558395C}" srcOrd="2" destOrd="0" presId="urn:microsoft.com/office/officeart/2008/layout/SquareAccentList"/>
    <dgm:cxn modelId="{9BE27525-F044-4E84-B50C-989796F252EF}" type="presParOf" srcId="{5403D0A0-29F4-4F87-9F62-2CFABD1192C2}" destId="{BCD12D23-10F0-40E1-9224-87337ADCB45B}" srcOrd="1" destOrd="0" presId="urn:microsoft.com/office/officeart/2008/layout/SquareAccentList"/>
    <dgm:cxn modelId="{32F03E60-E971-46A3-9E97-4A1FA869079A}" type="presParOf" srcId="{BCD12D23-10F0-40E1-9224-87337ADCB45B}" destId="{3241DC1A-BBAD-47A8-B58A-2BECFF34C54A}" srcOrd="0" destOrd="0" presId="urn:microsoft.com/office/officeart/2008/layout/SquareAccentList"/>
    <dgm:cxn modelId="{A13B7D21-C07D-4002-9AC1-CBB9842B40E7}" type="presParOf" srcId="{3241DC1A-BBAD-47A8-B58A-2BECFF34C54A}" destId="{248F01D3-E648-4050-85C2-9C3EE492B146}" srcOrd="0" destOrd="0" presId="urn:microsoft.com/office/officeart/2008/layout/SquareAccentList"/>
    <dgm:cxn modelId="{480928C3-0FB1-4EF8-B4E1-724B66937B60}" type="presParOf" srcId="{3241DC1A-BBAD-47A8-B58A-2BECFF34C54A}" destId="{F1510012-9988-436C-AF65-80D592444158}" srcOrd="1" destOrd="0" presId="urn:microsoft.com/office/officeart/2008/layout/SquareAccentList"/>
    <dgm:cxn modelId="{A195954D-9DDD-4CF1-A8F6-7F69BE6E0F4E}" type="presParOf" srcId="{BCD12D23-10F0-40E1-9224-87337ADCB45B}" destId="{E4D187D5-BB98-4151-9206-479CF62BA22A}" srcOrd="1" destOrd="0" presId="urn:microsoft.com/office/officeart/2008/layout/SquareAccentList"/>
    <dgm:cxn modelId="{DC25B597-A2CC-463C-AB8F-BCD3E5618B6E}" type="presParOf" srcId="{E4D187D5-BB98-4151-9206-479CF62BA22A}" destId="{0181750B-A748-4097-A160-B7E083FFFEF7}" srcOrd="0" destOrd="0" presId="urn:microsoft.com/office/officeart/2008/layout/SquareAccentList"/>
    <dgm:cxn modelId="{CAC83B9D-39C6-42C3-A74F-0BF79BCB1C87}" type="presParOf" srcId="{E4D187D5-BB98-4151-9206-479CF62BA22A}" destId="{5D5B9E34-9A11-4877-AAE3-C168812FE7E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EEB77FC-692D-4C3E-946D-7B39148BC9BA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5B5ECD-759B-4DA3-AD3B-F00F6A6812A0}">
      <dgm:prSet phldrT="[Text]"/>
      <dgm:spPr/>
      <dgm:t>
        <a:bodyPr/>
        <a:lstStyle/>
        <a:p>
          <a:r>
            <a:rPr lang="en-US" b="1" dirty="0"/>
            <a:t>Job Appraisal</a:t>
          </a:r>
        </a:p>
      </dgm:t>
    </dgm:pt>
    <dgm:pt modelId="{276686C9-00B4-47CB-ACBE-31A4510C71B6}" type="parTrans" cxnId="{63A80A84-F2EE-4147-B6BC-B484C2311557}">
      <dgm:prSet/>
      <dgm:spPr/>
      <dgm:t>
        <a:bodyPr/>
        <a:lstStyle/>
        <a:p>
          <a:endParaRPr lang="en-US"/>
        </a:p>
      </dgm:t>
    </dgm:pt>
    <dgm:pt modelId="{CE11F74D-2A75-449F-BA01-74687DCE96AD}" type="sibTrans" cxnId="{63A80A84-F2EE-4147-B6BC-B484C2311557}">
      <dgm:prSet/>
      <dgm:spPr/>
      <dgm:t>
        <a:bodyPr/>
        <a:lstStyle/>
        <a:p>
          <a:endParaRPr lang="en-US"/>
        </a:p>
      </dgm:t>
    </dgm:pt>
    <dgm:pt modelId="{4D59A3D9-5080-4D86-B0DD-64032FD72A20}">
      <dgm:prSet phldrT="[Text]" custT="1"/>
      <dgm:spPr/>
      <dgm:t>
        <a:bodyPr/>
        <a:lstStyle/>
        <a:p>
          <a:r>
            <a:rPr lang="en-US" sz="1100" dirty="0"/>
            <a:t>Geographical distance</a:t>
          </a:r>
        </a:p>
      </dgm:t>
    </dgm:pt>
    <dgm:pt modelId="{9BACDD69-E56C-4753-BCAD-F196D83F2805}" type="parTrans" cxnId="{5C884B80-07E1-48AE-A9ED-7252EECBDA43}">
      <dgm:prSet/>
      <dgm:spPr/>
      <dgm:t>
        <a:bodyPr/>
        <a:lstStyle/>
        <a:p>
          <a:endParaRPr lang="en-US"/>
        </a:p>
      </dgm:t>
    </dgm:pt>
    <dgm:pt modelId="{7A313B84-7623-46EB-9396-DE8A3F05931F}" type="sibTrans" cxnId="{5C884B80-07E1-48AE-A9ED-7252EECBDA43}">
      <dgm:prSet/>
      <dgm:spPr/>
      <dgm:t>
        <a:bodyPr/>
        <a:lstStyle/>
        <a:p>
          <a:endParaRPr lang="en-US"/>
        </a:p>
      </dgm:t>
    </dgm:pt>
    <dgm:pt modelId="{227C5696-B7BB-444B-8252-B51C39633301}">
      <dgm:prSet phldrT="[Text]" custT="1"/>
      <dgm:spPr/>
      <dgm:t>
        <a:bodyPr/>
        <a:lstStyle/>
        <a:p>
          <a:r>
            <a:rPr lang="en-US" sz="1100" dirty="0"/>
            <a:t>Lack of interaction with the headquarters</a:t>
          </a:r>
        </a:p>
      </dgm:t>
    </dgm:pt>
    <dgm:pt modelId="{93A282A3-AEA0-4754-8DA5-E7F902552B57}" type="parTrans" cxnId="{480093F3-AF8E-46E8-AAC2-154DB99E26AD}">
      <dgm:prSet/>
      <dgm:spPr/>
      <dgm:t>
        <a:bodyPr/>
        <a:lstStyle/>
        <a:p>
          <a:endParaRPr lang="en-US"/>
        </a:p>
      </dgm:t>
    </dgm:pt>
    <dgm:pt modelId="{83711B77-4955-40C5-AD8E-F018B351CC87}" type="sibTrans" cxnId="{480093F3-AF8E-46E8-AAC2-154DB99E26AD}">
      <dgm:prSet/>
      <dgm:spPr/>
      <dgm:t>
        <a:bodyPr/>
        <a:lstStyle/>
        <a:p>
          <a:endParaRPr lang="en-US"/>
        </a:p>
      </dgm:t>
    </dgm:pt>
    <dgm:pt modelId="{D293CC6A-51FD-441B-8922-92257FA35303}">
      <dgm:prSet phldrT="[Text]" custT="1"/>
      <dgm:spPr/>
      <dgm:t>
        <a:bodyPr/>
        <a:lstStyle/>
        <a:p>
          <a:r>
            <a:rPr lang="en-US" sz="1100" dirty="0"/>
            <a:t>Inconsistent cultural resonance</a:t>
          </a:r>
        </a:p>
      </dgm:t>
    </dgm:pt>
    <dgm:pt modelId="{0909AC8C-87C3-4868-94F9-D53E4D0E2B83}" type="parTrans" cxnId="{48894771-4B55-43EC-998B-F866FB7A8374}">
      <dgm:prSet/>
      <dgm:spPr/>
      <dgm:t>
        <a:bodyPr/>
        <a:lstStyle/>
        <a:p>
          <a:endParaRPr lang="en-US"/>
        </a:p>
      </dgm:t>
    </dgm:pt>
    <dgm:pt modelId="{821316B9-07E1-40BA-BC1F-809A54A1C3AF}" type="sibTrans" cxnId="{48894771-4B55-43EC-998B-F866FB7A8374}">
      <dgm:prSet/>
      <dgm:spPr/>
      <dgm:t>
        <a:bodyPr/>
        <a:lstStyle/>
        <a:p>
          <a:endParaRPr lang="en-US"/>
        </a:p>
      </dgm:t>
    </dgm:pt>
    <dgm:pt modelId="{A1AB9493-6001-4304-B07C-10D9F9242CB6}">
      <dgm:prSet phldrT="[Text]"/>
      <dgm:spPr/>
      <dgm:t>
        <a:bodyPr/>
        <a:lstStyle/>
        <a:p>
          <a:r>
            <a:rPr lang="en-US" b="1" dirty="0"/>
            <a:t>Seeking New Talent</a:t>
          </a:r>
        </a:p>
      </dgm:t>
    </dgm:pt>
    <dgm:pt modelId="{2A74BE95-7F5A-4B03-AD21-689B6C83CEE9}" type="parTrans" cxnId="{CFDFDA4A-C669-4168-A3C7-88305D8A9FF3}">
      <dgm:prSet/>
      <dgm:spPr/>
      <dgm:t>
        <a:bodyPr/>
        <a:lstStyle/>
        <a:p>
          <a:endParaRPr lang="en-US"/>
        </a:p>
      </dgm:t>
    </dgm:pt>
    <dgm:pt modelId="{28BF93CE-D5B8-4155-8906-C82BAB51FD14}" type="sibTrans" cxnId="{CFDFDA4A-C669-4168-A3C7-88305D8A9FF3}">
      <dgm:prSet/>
      <dgm:spPr/>
      <dgm:t>
        <a:bodyPr/>
        <a:lstStyle/>
        <a:p>
          <a:endParaRPr lang="en-US"/>
        </a:p>
      </dgm:t>
    </dgm:pt>
    <dgm:pt modelId="{23A34606-EC0E-4EA8-802B-BC7941DDB4C6}">
      <dgm:prSet phldrT="[Text]"/>
      <dgm:spPr/>
      <dgm:t>
        <a:bodyPr/>
        <a:lstStyle/>
        <a:p>
          <a:r>
            <a:rPr lang="en-US" b="1" dirty="0"/>
            <a:t>Distant Marketing Team</a:t>
          </a:r>
        </a:p>
      </dgm:t>
    </dgm:pt>
    <dgm:pt modelId="{2814C0CB-4BD0-46A1-9C41-B93A97BCA568}" type="parTrans" cxnId="{C74B432B-86CB-4D1C-9ADE-90845FE1FB62}">
      <dgm:prSet/>
      <dgm:spPr/>
      <dgm:t>
        <a:bodyPr/>
        <a:lstStyle/>
        <a:p>
          <a:endParaRPr lang="en-US"/>
        </a:p>
      </dgm:t>
    </dgm:pt>
    <dgm:pt modelId="{44E887B5-B402-404C-98B4-41F7CB730C3B}" type="sibTrans" cxnId="{C74B432B-86CB-4D1C-9ADE-90845FE1FB62}">
      <dgm:prSet/>
      <dgm:spPr/>
      <dgm:t>
        <a:bodyPr/>
        <a:lstStyle/>
        <a:p>
          <a:endParaRPr lang="en-US"/>
        </a:p>
      </dgm:t>
    </dgm:pt>
    <dgm:pt modelId="{F871476F-9C06-47FC-BE8E-D6DF32225609}">
      <dgm:prSet phldrT="[Text]" custT="1"/>
      <dgm:spPr/>
      <dgm:t>
        <a:bodyPr/>
        <a:lstStyle/>
        <a:p>
          <a:r>
            <a:rPr lang="en-US" sz="1100" b="0" dirty="0"/>
            <a:t>ABC appraisal for fairness</a:t>
          </a:r>
        </a:p>
      </dgm:t>
    </dgm:pt>
    <dgm:pt modelId="{8922E6E5-83B2-4C31-9008-D416B1C10668}" type="parTrans" cxnId="{5A4B2381-EDBE-47B5-B16E-6329D91AB040}">
      <dgm:prSet/>
      <dgm:spPr/>
      <dgm:t>
        <a:bodyPr/>
        <a:lstStyle/>
        <a:p>
          <a:endParaRPr lang="en-US"/>
        </a:p>
      </dgm:t>
    </dgm:pt>
    <dgm:pt modelId="{DE947088-BD05-45A6-B9B3-D84DAAD168F2}" type="sibTrans" cxnId="{5A4B2381-EDBE-47B5-B16E-6329D91AB040}">
      <dgm:prSet/>
      <dgm:spPr/>
      <dgm:t>
        <a:bodyPr/>
        <a:lstStyle/>
        <a:p>
          <a:endParaRPr lang="en-US"/>
        </a:p>
      </dgm:t>
    </dgm:pt>
    <dgm:pt modelId="{D1D91A4F-70BD-4C7A-A9C6-43C586F795FD}">
      <dgm:prSet phldrT="[Text]" custT="1"/>
      <dgm:spPr/>
      <dgm:t>
        <a:bodyPr/>
        <a:lstStyle/>
        <a:p>
          <a:r>
            <a:rPr lang="en-US" sz="1100" b="0" dirty="0"/>
            <a:t>Last chances granted for improvement</a:t>
          </a:r>
        </a:p>
      </dgm:t>
    </dgm:pt>
    <dgm:pt modelId="{AD0A2DB7-9E3A-4E46-9E5D-95693B448C4F}" type="parTrans" cxnId="{FC06E759-56C9-4BDE-AEEA-6148ACB0775E}">
      <dgm:prSet/>
      <dgm:spPr/>
      <dgm:t>
        <a:bodyPr/>
        <a:lstStyle/>
        <a:p>
          <a:endParaRPr lang="en-US"/>
        </a:p>
      </dgm:t>
    </dgm:pt>
    <dgm:pt modelId="{B589A979-13A6-4BCF-8013-09C70F270EC3}" type="sibTrans" cxnId="{FC06E759-56C9-4BDE-AEEA-6148ACB0775E}">
      <dgm:prSet/>
      <dgm:spPr/>
      <dgm:t>
        <a:bodyPr/>
        <a:lstStyle/>
        <a:p>
          <a:endParaRPr lang="en-US"/>
        </a:p>
      </dgm:t>
    </dgm:pt>
    <dgm:pt modelId="{CF4425F1-8DFB-401E-ABAD-6F4CF3E2B7DC}">
      <dgm:prSet phldrT="[Text]" custT="1"/>
      <dgm:spPr/>
      <dgm:t>
        <a:bodyPr/>
        <a:lstStyle/>
        <a:p>
          <a:r>
            <a:rPr lang="en-US" sz="1100" b="0" dirty="0"/>
            <a:t>Consideration for R&amp;D team</a:t>
          </a:r>
        </a:p>
      </dgm:t>
    </dgm:pt>
    <dgm:pt modelId="{D9F434B2-6AB3-4D1F-AB8E-121DE72E2FDA}" type="parTrans" cxnId="{08C1FCBD-4B8A-4DFF-AA50-55C7205C5783}">
      <dgm:prSet/>
      <dgm:spPr/>
      <dgm:t>
        <a:bodyPr/>
        <a:lstStyle/>
        <a:p>
          <a:endParaRPr lang="en-US"/>
        </a:p>
      </dgm:t>
    </dgm:pt>
    <dgm:pt modelId="{0F247D93-5DF3-4D8B-A2B9-CABFF34714B3}" type="sibTrans" cxnId="{08C1FCBD-4B8A-4DFF-AA50-55C7205C5783}">
      <dgm:prSet/>
      <dgm:spPr/>
      <dgm:t>
        <a:bodyPr/>
        <a:lstStyle/>
        <a:p>
          <a:endParaRPr lang="en-US"/>
        </a:p>
      </dgm:t>
    </dgm:pt>
    <dgm:pt modelId="{998530A4-4080-487C-8E96-AE1C44AABFF5}">
      <dgm:prSet phldrT="[Text]" custT="1"/>
      <dgm:spPr/>
      <dgm:t>
        <a:bodyPr/>
        <a:lstStyle/>
        <a:p>
          <a:r>
            <a:rPr lang="en-US" sz="1100" b="0" dirty="0"/>
            <a:t>Industry-competitive salary</a:t>
          </a:r>
        </a:p>
      </dgm:t>
    </dgm:pt>
    <dgm:pt modelId="{1FAF2B07-6C9A-4024-AFF5-55D85D93FA0B}" type="parTrans" cxnId="{AAA86D7F-D5E7-4A4D-979F-C3CA0CC9F0B1}">
      <dgm:prSet/>
      <dgm:spPr/>
      <dgm:t>
        <a:bodyPr/>
        <a:lstStyle/>
        <a:p>
          <a:endParaRPr lang="en-US"/>
        </a:p>
      </dgm:t>
    </dgm:pt>
    <dgm:pt modelId="{1C3EBE85-F173-4A4B-B4E0-FA249A1CFF70}" type="sibTrans" cxnId="{AAA86D7F-D5E7-4A4D-979F-C3CA0CC9F0B1}">
      <dgm:prSet/>
      <dgm:spPr/>
      <dgm:t>
        <a:bodyPr/>
        <a:lstStyle/>
        <a:p>
          <a:endParaRPr lang="en-US"/>
        </a:p>
      </dgm:t>
    </dgm:pt>
    <dgm:pt modelId="{4F751286-4E36-4A9B-B0A5-9680157E4D62}">
      <dgm:prSet phldrT="[Text]" custT="1"/>
      <dgm:spPr/>
      <dgm:t>
        <a:bodyPr/>
        <a:lstStyle/>
        <a:p>
          <a:r>
            <a:rPr lang="en-US" sz="1100" b="0" dirty="0"/>
            <a:t>Staff poaching</a:t>
          </a:r>
        </a:p>
      </dgm:t>
    </dgm:pt>
    <dgm:pt modelId="{6900D96A-0227-4B01-A6BD-76770C859318}" type="parTrans" cxnId="{0B6B663D-A31A-4191-840F-2BE535639229}">
      <dgm:prSet/>
      <dgm:spPr/>
      <dgm:t>
        <a:bodyPr/>
        <a:lstStyle/>
        <a:p>
          <a:endParaRPr lang="en-US"/>
        </a:p>
      </dgm:t>
    </dgm:pt>
    <dgm:pt modelId="{0FBBE45F-AB2D-4BCA-80A1-87C7ABEBB829}" type="sibTrans" cxnId="{0B6B663D-A31A-4191-840F-2BE535639229}">
      <dgm:prSet/>
      <dgm:spPr/>
      <dgm:t>
        <a:bodyPr/>
        <a:lstStyle/>
        <a:p>
          <a:endParaRPr lang="en-US"/>
        </a:p>
      </dgm:t>
    </dgm:pt>
    <dgm:pt modelId="{867CFC80-4424-413F-92C1-D91266C37B82}">
      <dgm:prSet phldrT="[Text]" custT="1"/>
      <dgm:spPr/>
      <dgm:t>
        <a:bodyPr/>
        <a:lstStyle/>
        <a:p>
          <a:r>
            <a:rPr lang="en-US" sz="1100" b="0" dirty="0"/>
            <a:t>Access to highly-educated candidates</a:t>
          </a:r>
        </a:p>
      </dgm:t>
    </dgm:pt>
    <dgm:pt modelId="{76BA2654-DF49-4DF4-BB5D-36E73C687FF4}" type="parTrans" cxnId="{A8737C5D-4903-4C5D-825C-2D362E1E0CB2}">
      <dgm:prSet/>
      <dgm:spPr/>
      <dgm:t>
        <a:bodyPr/>
        <a:lstStyle/>
        <a:p>
          <a:endParaRPr lang="en-US"/>
        </a:p>
      </dgm:t>
    </dgm:pt>
    <dgm:pt modelId="{FAE40481-7BCF-4502-A411-0F1EA3BC3EAA}" type="sibTrans" cxnId="{A8737C5D-4903-4C5D-825C-2D362E1E0CB2}">
      <dgm:prSet/>
      <dgm:spPr/>
      <dgm:t>
        <a:bodyPr/>
        <a:lstStyle/>
        <a:p>
          <a:endParaRPr lang="en-US"/>
        </a:p>
      </dgm:t>
    </dgm:pt>
    <dgm:pt modelId="{B861585A-9B86-4FB4-AD5D-864214A47E13}" type="pres">
      <dgm:prSet presAssocID="{0EEB77FC-692D-4C3E-946D-7B39148BC9BA}" presName="layout" presStyleCnt="0">
        <dgm:presLayoutVars>
          <dgm:chMax/>
          <dgm:chPref/>
          <dgm:dir/>
          <dgm:resizeHandles/>
        </dgm:presLayoutVars>
      </dgm:prSet>
      <dgm:spPr/>
    </dgm:pt>
    <dgm:pt modelId="{0E106E09-EE01-49B1-AE8C-C15AFC99CA61}" type="pres">
      <dgm:prSet presAssocID="{BF5B5ECD-759B-4DA3-AD3B-F00F6A6812A0}" presName="root" presStyleCnt="0">
        <dgm:presLayoutVars>
          <dgm:chMax/>
          <dgm:chPref/>
        </dgm:presLayoutVars>
      </dgm:prSet>
      <dgm:spPr/>
    </dgm:pt>
    <dgm:pt modelId="{5ADE0CEC-2D65-45A4-8370-699A1C99B470}" type="pres">
      <dgm:prSet presAssocID="{BF5B5ECD-759B-4DA3-AD3B-F00F6A6812A0}" presName="rootComposite" presStyleCnt="0">
        <dgm:presLayoutVars/>
      </dgm:prSet>
      <dgm:spPr/>
    </dgm:pt>
    <dgm:pt modelId="{40E5D722-84FF-469D-9239-A41ACB1EC847}" type="pres">
      <dgm:prSet presAssocID="{BF5B5ECD-759B-4DA3-AD3B-F00F6A6812A0}" presName="ParentAccent" presStyleLbl="alignNode1" presStyleIdx="0" presStyleCnt="3"/>
      <dgm:spPr/>
    </dgm:pt>
    <dgm:pt modelId="{828C8D83-5DB1-4E27-9914-FF6AA839A4D2}" type="pres">
      <dgm:prSet presAssocID="{BF5B5ECD-759B-4DA3-AD3B-F00F6A6812A0}" presName="ParentSmallAccent" presStyleLbl="fgAcc1" presStyleIdx="0" presStyleCnt="3"/>
      <dgm:spPr/>
    </dgm:pt>
    <dgm:pt modelId="{9E88CAA0-FB93-49F8-A919-A2CD3C728FBB}" type="pres">
      <dgm:prSet presAssocID="{BF5B5ECD-759B-4DA3-AD3B-F00F6A6812A0}" presName="Parent" presStyleLbl="revTx" presStyleIdx="0" presStyleCnt="12">
        <dgm:presLayoutVars>
          <dgm:chMax/>
          <dgm:chPref val="4"/>
          <dgm:bulletEnabled val="1"/>
        </dgm:presLayoutVars>
      </dgm:prSet>
      <dgm:spPr/>
    </dgm:pt>
    <dgm:pt modelId="{9CEB41EB-0404-420D-BB49-217C098B183E}" type="pres">
      <dgm:prSet presAssocID="{BF5B5ECD-759B-4DA3-AD3B-F00F6A6812A0}" presName="childShape" presStyleCnt="0">
        <dgm:presLayoutVars>
          <dgm:chMax val="0"/>
          <dgm:chPref val="0"/>
        </dgm:presLayoutVars>
      </dgm:prSet>
      <dgm:spPr/>
    </dgm:pt>
    <dgm:pt modelId="{E31B61E4-20B4-409B-A7B6-5B37080616F0}" type="pres">
      <dgm:prSet presAssocID="{F871476F-9C06-47FC-BE8E-D6DF32225609}" presName="childComposite" presStyleCnt="0">
        <dgm:presLayoutVars>
          <dgm:chMax val="0"/>
          <dgm:chPref val="0"/>
        </dgm:presLayoutVars>
      </dgm:prSet>
      <dgm:spPr/>
    </dgm:pt>
    <dgm:pt modelId="{76C16727-15D1-41C9-92D4-3ADFF6C70B9F}" type="pres">
      <dgm:prSet presAssocID="{F871476F-9C06-47FC-BE8E-D6DF32225609}" presName="ChildAccent" presStyleLbl="solidFgAcc1" presStyleIdx="0" presStyleCnt="9"/>
      <dgm:spPr/>
    </dgm:pt>
    <dgm:pt modelId="{08C504E1-6655-4FF7-8DB7-DDB1A515C25C}" type="pres">
      <dgm:prSet presAssocID="{F871476F-9C06-47FC-BE8E-D6DF32225609}" presName="Child" presStyleLbl="revTx" presStyleIdx="1" presStyleCnt="12">
        <dgm:presLayoutVars>
          <dgm:chMax val="0"/>
          <dgm:chPref val="0"/>
          <dgm:bulletEnabled val="1"/>
        </dgm:presLayoutVars>
      </dgm:prSet>
      <dgm:spPr/>
    </dgm:pt>
    <dgm:pt modelId="{7D1FBD5F-3D33-4DCB-BD29-E50D1DD08E33}" type="pres">
      <dgm:prSet presAssocID="{D1D91A4F-70BD-4C7A-A9C6-43C586F795FD}" presName="childComposite" presStyleCnt="0">
        <dgm:presLayoutVars>
          <dgm:chMax val="0"/>
          <dgm:chPref val="0"/>
        </dgm:presLayoutVars>
      </dgm:prSet>
      <dgm:spPr/>
    </dgm:pt>
    <dgm:pt modelId="{B9872DF5-BC5E-4AF5-9B32-62655D0EC39D}" type="pres">
      <dgm:prSet presAssocID="{D1D91A4F-70BD-4C7A-A9C6-43C586F795FD}" presName="ChildAccent" presStyleLbl="solidFgAcc1" presStyleIdx="1" presStyleCnt="9"/>
      <dgm:spPr/>
    </dgm:pt>
    <dgm:pt modelId="{D66DFFB3-1DBA-4883-83B1-B64B48E3D963}" type="pres">
      <dgm:prSet presAssocID="{D1D91A4F-70BD-4C7A-A9C6-43C586F795FD}" presName="Child" presStyleLbl="revTx" presStyleIdx="2" presStyleCnt="12">
        <dgm:presLayoutVars>
          <dgm:chMax val="0"/>
          <dgm:chPref val="0"/>
          <dgm:bulletEnabled val="1"/>
        </dgm:presLayoutVars>
      </dgm:prSet>
      <dgm:spPr/>
    </dgm:pt>
    <dgm:pt modelId="{C3C34B35-FBB7-42EB-A460-F3D32DDEAD05}" type="pres">
      <dgm:prSet presAssocID="{CF4425F1-8DFB-401E-ABAD-6F4CF3E2B7DC}" presName="childComposite" presStyleCnt="0">
        <dgm:presLayoutVars>
          <dgm:chMax val="0"/>
          <dgm:chPref val="0"/>
        </dgm:presLayoutVars>
      </dgm:prSet>
      <dgm:spPr/>
    </dgm:pt>
    <dgm:pt modelId="{5038203A-8601-4A21-BD96-2928C6A345C6}" type="pres">
      <dgm:prSet presAssocID="{CF4425F1-8DFB-401E-ABAD-6F4CF3E2B7DC}" presName="ChildAccent" presStyleLbl="solidFgAcc1" presStyleIdx="2" presStyleCnt="9"/>
      <dgm:spPr/>
    </dgm:pt>
    <dgm:pt modelId="{B0097487-615A-4259-8416-B0958BA8F42C}" type="pres">
      <dgm:prSet presAssocID="{CF4425F1-8DFB-401E-ABAD-6F4CF3E2B7DC}" presName="Child" presStyleLbl="revTx" presStyleIdx="3" presStyleCnt="12">
        <dgm:presLayoutVars>
          <dgm:chMax val="0"/>
          <dgm:chPref val="0"/>
          <dgm:bulletEnabled val="1"/>
        </dgm:presLayoutVars>
      </dgm:prSet>
      <dgm:spPr/>
    </dgm:pt>
    <dgm:pt modelId="{47FE3876-D0AB-492F-95B0-2DD00F673528}" type="pres">
      <dgm:prSet presAssocID="{A1AB9493-6001-4304-B07C-10D9F9242CB6}" presName="root" presStyleCnt="0">
        <dgm:presLayoutVars>
          <dgm:chMax/>
          <dgm:chPref/>
        </dgm:presLayoutVars>
      </dgm:prSet>
      <dgm:spPr/>
    </dgm:pt>
    <dgm:pt modelId="{DC09E987-9CDA-4395-9216-0EC3BBC5B926}" type="pres">
      <dgm:prSet presAssocID="{A1AB9493-6001-4304-B07C-10D9F9242CB6}" presName="rootComposite" presStyleCnt="0">
        <dgm:presLayoutVars/>
      </dgm:prSet>
      <dgm:spPr/>
    </dgm:pt>
    <dgm:pt modelId="{D8F8B1F8-5AFD-4152-AC98-0B50DA1D2579}" type="pres">
      <dgm:prSet presAssocID="{A1AB9493-6001-4304-B07C-10D9F9242CB6}" presName="ParentAccent" presStyleLbl="alignNode1" presStyleIdx="1" presStyleCnt="3"/>
      <dgm:spPr/>
    </dgm:pt>
    <dgm:pt modelId="{E299127D-3F78-488D-B02B-94A05F23C3F4}" type="pres">
      <dgm:prSet presAssocID="{A1AB9493-6001-4304-B07C-10D9F9242CB6}" presName="ParentSmallAccent" presStyleLbl="fgAcc1" presStyleIdx="1" presStyleCnt="3"/>
      <dgm:spPr/>
    </dgm:pt>
    <dgm:pt modelId="{AE9259C1-C322-4145-84E9-CEE5B2939C35}" type="pres">
      <dgm:prSet presAssocID="{A1AB9493-6001-4304-B07C-10D9F9242CB6}" presName="Parent" presStyleLbl="revTx" presStyleIdx="4" presStyleCnt="12">
        <dgm:presLayoutVars>
          <dgm:chMax/>
          <dgm:chPref val="4"/>
          <dgm:bulletEnabled val="1"/>
        </dgm:presLayoutVars>
      </dgm:prSet>
      <dgm:spPr/>
    </dgm:pt>
    <dgm:pt modelId="{66F293A3-8A31-4759-B49A-164A3780D860}" type="pres">
      <dgm:prSet presAssocID="{A1AB9493-6001-4304-B07C-10D9F9242CB6}" presName="childShape" presStyleCnt="0">
        <dgm:presLayoutVars>
          <dgm:chMax val="0"/>
          <dgm:chPref val="0"/>
        </dgm:presLayoutVars>
      </dgm:prSet>
      <dgm:spPr/>
    </dgm:pt>
    <dgm:pt modelId="{5DE82F3C-4965-45DD-9474-13687AD7F27C}" type="pres">
      <dgm:prSet presAssocID="{998530A4-4080-487C-8E96-AE1C44AABFF5}" presName="childComposite" presStyleCnt="0">
        <dgm:presLayoutVars>
          <dgm:chMax val="0"/>
          <dgm:chPref val="0"/>
        </dgm:presLayoutVars>
      </dgm:prSet>
      <dgm:spPr/>
    </dgm:pt>
    <dgm:pt modelId="{64ABAD31-4648-4226-89AD-B64A94A8AA5D}" type="pres">
      <dgm:prSet presAssocID="{998530A4-4080-487C-8E96-AE1C44AABFF5}" presName="ChildAccent" presStyleLbl="solidFgAcc1" presStyleIdx="3" presStyleCnt="9"/>
      <dgm:spPr/>
    </dgm:pt>
    <dgm:pt modelId="{ACDB8F9C-DB5E-4FBB-96B6-9D950F2E769F}" type="pres">
      <dgm:prSet presAssocID="{998530A4-4080-487C-8E96-AE1C44AABFF5}" presName="Child" presStyleLbl="revTx" presStyleIdx="5" presStyleCnt="12">
        <dgm:presLayoutVars>
          <dgm:chMax val="0"/>
          <dgm:chPref val="0"/>
          <dgm:bulletEnabled val="1"/>
        </dgm:presLayoutVars>
      </dgm:prSet>
      <dgm:spPr/>
    </dgm:pt>
    <dgm:pt modelId="{0CA470D1-7682-45F8-A1F0-61497E66ECE4}" type="pres">
      <dgm:prSet presAssocID="{4F751286-4E36-4A9B-B0A5-9680157E4D62}" presName="childComposite" presStyleCnt="0">
        <dgm:presLayoutVars>
          <dgm:chMax val="0"/>
          <dgm:chPref val="0"/>
        </dgm:presLayoutVars>
      </dgm:prSet>
      <dgm:spPr/>
    </dgm:pt>
    <dgm:pt modelId="{4D050D04-D81D-4686-8FAB-E50A86DFB64B}" type="pres">
      <dgm:prSet presAssocID="{4F751286-4E36-4A9B-B0A5-9680157E4D62}" presName="ChildAccent" presStyleLbl="solidFgAcc1" presStyleIdx="4" presStyleCnt="9"/>
      <dgm:spPr/>
    </dgm:pt>
    <dgm:pt modelId="{E1FD0FC8-DE04-4008-9F40-7A1C3864307D}" type="pres">
      <dgm:prSet presAssocID="{4F751286-4E36-4A9B-B0A5-9680157E4D62}" presName="Child" presStyleLbl="revTx" presStyleIdx="6" presStyleCnt="12">
        <dgm:presLayoutVars>
          <dgm:chMax val="0"/>
          <dgm:chPref val="0"/>
          <dgm:bulletEnabled val="1"/>
        </dgm:presLayoutVars>
      </dgm:prSet>
      <dgm:spPr/>
    </dgm:pt>
    <dgm:pt modelId="{9164EB4C-E734-47E7-B747-3D9FBBEEE0A1}" type="pres">
      <dgm:prSet presAssocID="{867CFC80-4424-413F-92C1-D91266C37B82}" presName="childComposite" presStyleCnt="0">
        <dgm:presLayoutVars>
          <dgm:chMax val="0"/>
          <dgm:chPref val="0"/>
        </dgm:presLayoutVars>
      </dgm:prSet>
      <dgm:spPr/>
    </dgm:pt>
    <dgm:pt modelId="{E476B8AA-F0CA-404B-8FB0-B51A306F6901}" type="pres">
      <dgm:prSet presAssocID="{867CFC80-4424-413F-92C1-D91266C37B82}" presName="ChildAccent" presStyleLbl="solidFgAcc1" presStyleIdx="5" presStyleCnt="9"/>
      <dgm:spPr/>
    </dgm:pt>
    <dgm:pt modelId="{5B5E487E-8DB3-4A4E-91FF-C3CDAEE7EC62}" type="pres">
      <dgm:prSet presAssocID="{867CFC80-4424-413F-92C1-D91266C37B82}" presName="Child" presStyleLbl="revTx" presStyleIdx="7" presStyleCnt="12">
        <dgm:presLayoutVars>
          <dgm:chMax val="0"/>
          <dgm:chPref val="0"/>
          <dgm:bulletEnabled val="1"/>
        </dgm:presLayoutVars>
      </dgm:prSet>
      <dgm:spPr/>
    </dgm:pt>
    <dgm:pt modelId="{080D29CF-651A-44AD-A38F-B26935B15682}" type="pres">
      <dgm:prSet presAssocID="{23A34606-EC0E-4EA8-802B-BC7941DDB4C6}" presName="root" presStyleCnt="0">
        <dgm:presLayoutVars>
          <dgm:chMax/>
          <dgm:chPref/>
        </dgm:presLayoutVars>
      </dgm:prSet>
      <dgm:spPr/>
    </dgm:pt>
    <dgm:pt modelId="{724734E6-15AF-4823-AF32-B1DF7D36F94B}" type="pres">
      <dgm:prSet presAssocID="{23A34606-EC0E-4EA8-802B-BC7941DDB4C6}" presName="rootComposite" presStyleCnt="0">
        <dgm:presLayoutVars/>
      </dgm:prSet>
      <dgm:spPr/>
    </dgm:pt>
    <dgm:pt modelId="{A447C320-F0D0-498D-8ECB-5F4BD506FB16}" type="pres">
      <dgm:prSet presAssocID="{23A34606-EC0E-4EA8-802B-BC7941DDB4C6}" presName="ParentAccent" presStyleLbl="alignNode1" presStyleIdx="2" presStyleCnt="3"/>
      <dgm:spPr/>
    </dgm:pt>
    <dgm:pt modelId="{7816E3E1-A95E-42A1-B01B-B4125C64B7FF}" type="pres">
      <dgm:prSet presAssocID="{23A34606-EC0E-4EA8-802B-BC7941DDB4C6}" presName="ParentSmallAccent" presStyleLbl="fgAcc1" presStyleIdx="2" presStyleCnt="3"/>
      <dgm:spPr/>
    </dgm:pt>
    <dgm:pt modelId="{B0C81F87-9C3C-452E-A449-BBA6E05F3278}" type="pres">
      <dgm:prSet presAssocID="{23A34606-EC0E-4EA8-802B-BC7941DDB4C6}" presName="Parent" presStyleLbl="revTx" presStyleIdx="8" presStyleCnt="12">
        <dgm:presLayoutVars>
          <dgm:chMax/>
          <dgm:chPref val="4"/>
          <dgm:bulletEnabled val="1"/>
        </dgm:presLayoutVars>
      </dgm:prSet>
      <dgm:spPr/>
    </dgm:pt>
    <dgm:pt modelId="{8BEB44C7-894C-4810-88EB-CA686EF9CE07}" type="pres">
      <dgm:prSet presAssocID="{23A34606-EC0E-4EA8-802B-BC7941DDB4C6}" presName="childShape" presStyleCnt="0">
        <dgm:presLayoutVars>
          <dgm:chMax val="0"/>
          <dgm:chPref val="0"/>
        </dgm:presLayoutVars>
      </dgm:prSet>
      <dgm:spPr/>
    </dgm:pt>
    <dgm:pt modelId="{E404427F-7D0F-4C04-B3B6-1A0040F5F0B6}" type="pres">
      <dgm:prSet presAssocID="{4D59A3D9-5080-4D86-B0DD-64032FD72A20}" presName="childComposite" presStyleCnt="0">
        <dgm:presLayoutVars>
          <dgm:chMax val="0"/>
          <dgm:chPref val="0"/>
        </dgm:presLayoutVars>
      </dgm:prSet>
      <dgm:spPr/>
    </dgm:pt>
    <dgm:pt modelId="{CFD09FD7-CD5D-4478-B203-0C1D517C9340}" type="pres">
      <dgm:prSet presAssocID="{4D59A3D9-5080-4D86-B0DD-64032FD72A20}" presName="ChildAccent" presStyleLbl="solidFgAcc1" presStyleIdx="6" presStyleCnt="9"/>
      <dgm:spPr/>
    </dgm:pt>
    <dgm:pt modelId="{C9F2B6B1-28BB-43F8-9E6C-5F44A665263F}" type="pres">
      <dgm:prSet presAssocID="{4D59A3D9-5080-4D86-B0DD-64032FD72A20}" presName="Child" presStyleLbl="revTx" presStyleIdx="9" presStyleCnt="12">
        <dgm:presLayoutVars>
          <dgm:chMax val="0"/>
          <dgm:chPref val="0"/>
          <dgm:bulletEnabled val="1"/>
        </dgm:presLayoutVars>
      </dgm:prSet>
      <dgm:spPr/>
    </dgm:pt>
    <dgm:pt modelId="{5DCB3E72-6124-4BAE-BB44-D06C2D597423}" type="pres">
      <dgm:prSet presAssocID="{227C5696-B7BB-444B-8252-B51C39633301}" presName="childComposite" presStyleCnt="0">
        <dgm:presLayoutVars>
          <dgm:chMax val="0"/>
          <dgm:chPref val="0"/>
        </dgm:presLayoutVars>
      </dgm:prSet>
      <dgm:spPr/>
    </dgm:pt>
    <dgm:pt modelId="{D7D6AEE9-C93F-416B-A445-810AC1E46011}" type="pres">
      <dgm:prSet presAssocID="{227C5696-B7BB-444B-8252-B51C39633301}" presName="ChildAccent" presStyleLbl="solidFgAcc1" presStyleIdx="7" presStyleCnt="9"/>
      <dgm:spPr/>
    </dgm:pt>
    <dgm:pt modelId="{1E34DAB2-90DC-4888-8D9E-40C278C13521}" type="pres">
      <dgm:prSet presAssocID="{227C5696-B7BB-444B-8252-B51C39633301}" presName="Child" presStyleLbl="revTx" presStyleIdx="10" presStyleCnt="12">
        <dgm:presLayoutVars>
          <dgm:chMax val="0"/>
          <dgm:chPref val="0"/>
          <dgm:bulletEnabled val="1"/>
        </dgm:presLayoutVars>
      </dgm:prSet>
      <dgm:spPr/>
    </dgm:pt>
    <dgm:pt modelId="{A6A853A3-1705-4E91-B470-CB897C34BF93}" type="pres">
      <dgm:prSet presAssocID="{D293CC6A-51FD-441B-8922-92257FA35303}" presName="childComposite" presStyleCnt="0">
        <dgm:presLayoutVars>
          <dgm:chMax val="0"/>
          <dgm:chPref val="0"/>
        </dgm:presLayoutVars>
      </dgm:prSet>
      <dgm:spPr/>
    </dgm:pt>
    <dgm:pt modelId="{725B4E83-80D9-4773-B516-11DD41C07C38}" type="pres">
      <dgm:prSet presAssocID="{D293CC6A-51FD-441B-8922-92257FA35303}" presName="ChildAccent" presStyleLbl="solidFgAcc1" presStyleIdx="8" presStyleCnt="9"/>
      <dgm:spPr/>
    </dgm:pt>
    <dgm:pt modelId="{065600C4-32E1-4512-BDF8-4AF0EEA7B23D}" type="pres">
      <dgm:prSet presAssocID="{D293CC6A-51FD-441B-8922-92257FA35303}" presName="Child" presStyleLbl="revTx" presStyleIdx="11" presStyleCnt="12">
        <dgm:presLayoutVars>
          <dgm:chMax val="0"/>
          <dgm:chPref val="0"/>
          <dgm:bulletEnabled val="1"/>
        </dgm:presLayoutVars>
      </dgm:prSet>
      <dgm:spPr/>
    </dgm:pt>
  </dgm:ptLst>
  <dgm:cxnLst>
    <dgm:cxn modelId="{89AA2B13-A7C6-45AD-AB8A-1A9787DF7C81}" type="presOf" srcId="{0EEB77FC-692D-4C3E-946D-7B39148BC9BA}" destId="{B861585A-9B86-4FB4-AD5D-864214A47E13}" srcOrd="0" destOrd="0" presId="urn:microsoft.com/office/officeart/2008/layout/SquareAccentList"/>
    <dgm:cxn modelId="{E065FD14-C6F3-44F9-8C10-6FD9BA05C4E8}" type="presOf" srcId="{4D59A3D9-5080-4D86-B0DD-64032FD72A20}" destId="{C9F2B6B1-28BB-43F8-9E6C-5F44A665263F}" srcOrd="0" destOrd="0" presId="urn:microsoft.com/office/officeart/2008/layout/SquareAccentList"/>
    <dgm:cxn modelId="{D7C76227-16AC-4E24-A1BF-AE570797448F}" type="presOf" srcId="{23A34606-EC0E-4EA8-802B-BC7941DDB4C6}" destId="{B0C81F87-9C3C-452E-A449-BBA6E05F3278}" srcOrd="0" destOrd="0" presId="urn:microsoft.com/office/officeart/2008/layout/SquareAccentList"/>
    <dgm:cxn modelId="{C74B432B-86CB-4D1C-9ADE-90845FE1FB62}" srcId="{0EEB77FC-692D-4C3E-946D-7B39148BC9BA}" destId="{23A34606-EC0E-4EA8-802B-BC7941DDB4C6}" srcOrd="2" destOrd="0" parTransId="{2814C0CB-4BD0-46A1-9C41-B93A97BCA568}" sibTransId="{44E887B5-B402-404C-98B4-41F7CB730C3B}"/>
    <dgm:cxn modelId="{5B280531-2FF7-4501-86B4-7F28DC26B6EC}" type="presOf" srcId="{F871476F-9C06-47FC-BE8E-D6DF32225609}" destId="{08C504E1-6655-4FF7-8DB7-DDB1A515C25C}" srcOrd="0" destOrd="0" presId="urn:microsoft.com/office/officeart/2008/layout/SquareAccentList"/>
    <dgm:cxn modelId="{0B6B663D-A31A-4191-840F-2BE535639229}" srcId="{A1AB9493-6001-4304-B07C-10D9F9242CB6}" destId="{4F751286-4E36-4A9B-B0A5-9680157E4D62}" srcOrd="1" destOrd="0" parTransId="{6900D96A-0227-4B01-A6BD-76770C859318}" sibTransId="{0FBBE45F-AB2D-4BCA-80A1-87C7ABEBB829}"/>
    <dgm:cxn modelId="{A8737C5D-4903-4C5D-825C-2D362E1E0CB2}" srcId="{A1AB9493-6001-4304-B07C-10D9F9242CB6}" destId="{867CFC80-4424-413F-92C1-D91266C37B82}" srcOrd="2" destOrd="0" parTransId="{76BA2654-DF49-4DF4-BB5D-36E73C687FF4}" sibTransId="{FAE40481-7BCF-4502-A411-0F1EA3BC3EAA}"/>
    <dgm:cxn modelId="{BF1C5742-3462-4DFD-A63D-03134F3D69CB}" type="presOf" srcId="{A1AB9493-6001-4304-B07C-10D9F9242CB6}" destId="{AE9259C1-C322-4145-84E9-CEE5B2939C35}" srcOrd="0" destOrd="0" presId="urn:microsoft.com/office/officeart/2008/layout/SquareAccentList"/>
    <dgm:cxn modelId="{A6435845-0C7E-4664-AB72-5516D9448F9B}" type="presOf" srcId="{867CFC80-4424-413F-92C1-D91266C37B82}" destId="{5B5E487E-8DB3-4A4E-91FF-C3CDAEE7EC62}" srcOrd="0" destOrd="0" presId="urn:microsoft.com/office/officeart/2008/layout/SquareAccentList"/>
    <dgm:cxn modelId="{CFDFDA4A-C669-4168-A3C7-88305D8A9FF3}" srcId="{0EEB77FC-692D-4C3E-946D-7B39148BC9BA}" destId="{A1AB9493-6001-4304-B07C-10D9F9242CB6}" srcOrd="1" destOrd="0" parTransId="{2A74BE95-7F5A-4B03-AD21-689B6C83CEE9}" sibTransId="{28BF93CE-D5B8-4155-8906-C82BAB51FD14}"/>
    <dgm:cxn modelId="{48894771-4B55-43EC-998B-F866FB7A8374}" srcId="{23A34606-EC0E-4EA8-802B-BC7941DDB4C6}" destId="{D293CC6A-51FD-441B-8922-92257FA35303}" srcOrd="2" destOrd="0" parTransId="{0909AC8C-87C3-4868-94F9-D53E4D0E2B83}" sibTransId="{821316B9-07E1-40BA-BC1F-809A54A1C3AF}"/>
    <dgm:cxn modelId="{FC06E759-56C9-4BDE-AEEA-6148ACB0775E}" srcId="{BF5B5ECD-759B-4DA3-AD3B-F00F6A6812A0}" destId="{D1D91A4F-70BD-4C7A-A9C6-43C586F795FD}" srcOrd="1" destOrd="0" parTransId="{AD0A2DB7-9E3A-4E46-9E5D-95693B448C4F}" sibTransId="{B589A979-13A6-4BCF-8013-09C70F270EC3}"/>
    <dgm:cxn modelId="{AAA86D7F-D5E7-4A4D-979F-C3CA0CC9F0B1}" srcId="{A1AB9493-6001-4304-B07C-10D9F9242CB6}" destId="{998530A4-4080-487C-8E96-AE1C44AABFF5}" srcOrd="0" destOrd="0" parTransId="{1FAF2B07-6C9A-4024-AFF5-55D85D93FA0B}" sibTransId="{1C3EBE85-F173-4A4B-B4E0-FA249A1CFF70}"/>
    <dgm:cxn modelId="{7527CF7F-59AB-4765-B2F1-FBE778DCE00C}" type="presOf" srcId="{BF5B5ECD-759B-4DA3-AD3B-F00F6A6812A0}" destId="{9E88CAA0-FB93-49F8-A919-A2CD3C728FBB}" srcOrd="0" destOrd="0" presId="urn:microsoft.com/office/officeart/2008/layout/SquareAccentList"/>
    <dgm:cxn modelId="{5C884B80-07E1-48AE-A9ED-7252EECBDA43}" srcId="{23A34606-EC0E-4EA8-802B-BC7941DDB4C6}" destId="{4D59A3D9-5080-4D86-B0DD-64032FD72A20}" srcOrd="0" destOrd="0" parTransId="{9BACDD69-E56C-4753-BCAD-F196D83F2805}" sibTransId="{7A313B84-7623-46EB-9396-DE8A3F05931F}"/>
    <dgm:cxn modelId="{5A4B2381-EDBE-47B5-B16E-6329D91AB040}" srcId="{BF5B5ECD-759B-4DA3-AD3B-F00F6A6812A0}" destId="{F871476F-9C06-47FC-BE8E-D6DF32225609}" srcOrd="0" destOrd="0" parTransId="{8922E6E5-83B2-4C31-9008-D416B1C10668}" sibTransId="{DE947088-BD05-45A6-B9B3-D84DAAD168F2}"/>
    <dgm:cxn modelId="{63A80A84-F2EE-4147-B6BC-B484C2311557}" srcId="{0EEB77FC-692D-4C3E-946D-7B39148BC9BA}" destId="{BF5B5ECD-759B-4DA3-AD3B-F00F6A6812A0}" srcOrd="0" destOrd="0" parTransId="{276686C9-00B4-47CB-ACBE-31A4510C71B6}" sibTransId="{CE11F74D-2A75-449F-BA01-74687DCE96AD}"/>
    <dgm:cxn modelId="{88E67091-8BDE-4F20-987B-7CEBDC4E82BD}" type="presOf" srcId="{CF4425F1-8DFB-401E-ABAD-6F4CF3E2B7DC}" destId="{B0097487-615A-4259-8416-B0958BA8F42C}" srcOrd="0" destOrd="0" presId="urn:microsoft.com/office/officeart/2008/layout/SquareAccentList"/>
    <dgm:cxn modelId="{C54BC197-6024-49CC-853F-53F01EBBC54E}" type="presOf" srcId="{D1D91A4F-70BD-4C7A-A9C6-43C586F795FD}" destId="{D66DFFB3-1DBA-4883-83B1-B64B48E3D963}" srcOrd="0" destOrd="0" presId="urn:microsoft.com/office/officeart/2008/layout/SquareAccentList"/>
    <dgm:cxn modelId="{8F96C19F-4976-4105-A63D-941BAEA02B67}" type="presOf" srcId="{227C5696-B7BB-444B-8252-B51C39633301}" destId="{1E34DAB2-90DC-4888-8D9E-40C278C13521}" srcOrd="0" destOrd="0" presId="urn:microsoft.com/office/officeart/2008/layout/SquareAccentList"/>
    <dgm:cxn modelId="{7CBE32AC-5EE8-4C00-A40E-8D77BB3FCC9D}" type="presOf" srcId="{4F751286-4E36-4A9B-B0A5-9680157E4D62}" destId="{E1FD0FC8-DE04-4008-9F40-7A1C3864307D}" srcOrd="0" destOrd="0" presId="urn:microsoft.com/office/officeart/2008/layout/SquareAccentList"/>
    <dgm:cxn modelId="{0115D1B6-C12C-4DF7-A01F-28D12AB93B21}" type="presOf" srcId="{D293CC6A-51FD-441B-8922-92257FA35303}" destId="{065600C4-32E1-4512-BDF8-4AF0EEA7B23D}" srcOrd="0" destOrd="0" presId="urn:microsoft.com/office/officeart/2008/layout/SquareAccentList"/>
    <dgm:cxn modelId="{08C1FCBD-4B8A-4DFF-AA50-55C7205C5783}" srcId="{BF5B5ECD-759B-4DA3-AD3B-F00F6A6812A0}" destId="{CF4425F1-8DFB-401E-ABAD-6F4CF3E2B7DC}" srcOrd="2" destOrd="0" parTransId="{D9F434B2-6AB3-4D1F-AB8E-121DE72E2FDA}" sibTransId="{0F247D93-5DF3-4D8B-A2B9-CABFF34714B3}"/>
    <dgm:cxn modelId="{D0D128CD-D996-4193-B9FA-F4D571A53E08}" type="presOf" srcId="{998530A4-4080-487C-8E96-AE1C44AABFF5}" destId="{ACDB8F9C-DB5E-4FBB-96B6-9D950F2E769F}" srcOrd="0" destOrd="0" presId="urn:microsoft.com/office/officeart/2008/layout/SquareAccentList"/>
    <dgm:cxn modelId="{480093F3-AF8E-46E8-AAC2-154DB99E26AD}" srcId="{23A34606-EC0E-4EA8-802B-BC7941DDB4C6}" destId="{227C5696-B7BB-444B-8252-B51C39633301}" srcOrd="1" destOrd="0" parTransId="{93A282A3-AEA0-4754-8DA5-E7F902552B57}" sibTransId="{83711B77-4955-40C5-AD8E-F018B351CC87}"/>
    <dgm:cxn modelId="{683625AC-A164-46A2-93AD-B9ADD7FAEC33}" type="presParOf" srcId="{B861585A-9B86-4FB4-AD5D-864214A47E13}" destId="{0E106E09-EE01-49B1-AE8C-C15AFC99CA61}" srcOrd="0" destOrd="0" presId="urn:microsoft.com/office/officeart/2008/layout/SquareAccentList"/>
    <dgm:cxn modelId="{7943C974-7AE2-4D1B-9E3F-375A0A18881B}" type="presParOf" srcId="{0E106E09-EE01-49B1-AE8C-C15AFC99CA61}" destId="{5ADE0CEC-2D65-45A4-8370-699A1C99B470}" srcOrd="0" destOrd="0" presId="urn:microsoft.com/office/officeart/2008/layout/SquareAccentList"/>
    <dgm:cxn modelId="{C3FA11EC-76BA-4701-AFD4-E6E289FE39A0}" type="presParOf" srcId="{5ADE0CEC-2D65-45A4-8370-699A1C99B470}" destId="{40E5D722-84FF-469D-9239-A41ACB1EC847}" srcOrd="0" destOrd="0" presId="urn:microsoft.com/office/officeart/2008/layout/SquareAccentList"/>
    <dgm:cxn modelId="{8186CF2E-D70B-4BBD-9B6F-8E52CD1015B5}" type="presParOf" srcId="{5ADE0CEC-2D65-45A4-8370-699A1C99B470}" destId="{828C8D83-5DB1-4E27-9914-FF6AA839A4D2}" srcOrd="1" destOrd="0" presId="urn:microsoft.com/office/officeart/2008/layout/SquareAccentList"/>
    <dgm:cxn modelId="{B7AA89A9-86A3-4F14-9D34-28685258CE57}" type="presParOf" srcId="{5ADE0CEC-2D65-45A4-8370-699A1C99B470}" destId="{9E88CAA0-FB93-49F8-A919-A2CD3C728FBB}" srcOrd="2" destOrd="0" presId="urn:microsoft.com/office/officeart/2008/layout/SquareAccentList"/>
    <dgm:cxn modelId="{5F5D209A-2705-4179-9EC6-ACCFE38AE185}" type="presParOf" srcId="{0E106E09-EE01-49B1-AE8C-C15AFC99CA61}" destId="{9CEB41EB-0404-420D-BB49-217C098B183E}" srcOrd="1" destOrd="0" presId="urn:microsoft.com/office/officeart/2008/layout/SquareAccentList"/>
    <dgm:cxn modelId="{5A701311-9D5D-4DCA-8B9E-00EF18389477}" type="presParOf" srcId="{9CEB41EB-0404-420D-BB49-217C098B183E}" destId="{E31B61E4-20B4-409B-A7B6-5B37080616F0}" srcOrd="0" destOrd="0" presId="urn:microsoft.com/office/officeart/2008/layout/SquareAccentList"/>
    <dgm:cxn modelId="{D355778D-E3AF-45AA-A6A3-376D634F1CB6}" type="presParOf" srcId="{E31B61E4-20B4-409B-A7B6-5B37080616F0}" destId="{76C16727-15D1-41C9-92D4-3ADFF6C70B9F}" srcOrd="0" destOrd="0" presId="urn:microsoft.com/office/officeart/2008/layout/SquareAccentList"/>
    <dgm:cxn modelId="{C32BA37B-9C16-4A9A-8C2C-4FB7CF2F5466}" type="presParOf" srcId="{E31B61E4-20B4-409B-A7B6-5B37080616F0}" destId="{08C504E1-6655-4FF7-8DB7-DDB1A515C25C}" srcOrd="1" destOrd="0" presId="urn:microsoft.com/office/officeart/2008/layout/SquareAccentList"/>
    <dgm:cxn modelId="{7B458264-385E-481D-A43E-EA027650488E}" type="presParOf" srcId="{9CEB41EB-0404-420D-BB49-217C098B183E}" destId="{7D1FBD5F-3D33-4DCB-BD29-E50D1DD08E33}" srcOrd="1" destOrd="0" presId="urn:microsoft.com/office/officeart/2008/layout/SquareAccentList"/>
    <dgm:cxn modelId="{3E6FAAE0-609B-43E3-93E5-99822F13BB81}" type="presParOf" srcId="{7D1FBD5F-3D33-4DCB-BD29-E50D1DD08E33}" destId="{B9872DF5-BC5E-4AF5-9B32-62655D0EC39D}" srcOrd="0" destOrd="0" presId="urn:microsoft.com/office/officeart/2008/layout/SquareAccentList"/>
    <dgm:cxn modelId="{DFACC56E-FDAE-4108-BAA9-B2916F185BB9}" type="presParOf" srcId="{7D1FBD5F-3D33-4DCB-BD29-E50D1DD08E33}" destId="{D66DFFB3-1DBA-4883-83B1-B64B48E3D963}" srcOrd="1" destOrd="0" presId="urn:microsoft.com/office/officeart/2008/layout/SquareAccentList"/>
    <dgm:cxn modelId="{C15DE870-6271-4C3E-BB73-C3CF77BE0A37}" type="presParOf" srcId="{9CEB41EB-0404-420D-BB49-217C098B183E}" destId="{C3C34B35-FBB7-42EB-A460-F3D32DDEAD05}" srcOrd="2" destOrd="0" presId="urn:microsoft.com/office/officeart/2008/layout/SquareAccentList"/>
    <dgm:cxn modelId="{B4E4E7BE-5377-42C5-9724-EEB90C3726A9}" type="presParOf" srcId="{C3C34B35-FBB7-42EB-A460-F3D32DDEAD05}" destId="{5038203A-8601-4A21-BD96-2928C6A345C6}" srcOrd="0" destOrd="0" presId="urn:microsoft.com/office/officeart/2008/layout/SquareAccentList"/>
    <dgm:cxn modelId="{6EBB4399-FC46-4903-94EC-8B80FD4F0E52}" type="presParOf" srcId="{C3C34B35-FBB7-42EB-A460-F3D32DDEAD05}" destId="{B0097487-615A-4259-8416-B0958BA8F42C}" srcOrd="1" destOrd="0" presId="urn:microsoft.com/office/officeart/2008/layout/SquareAccentList"/>
    <dgm:cxn modelId="{E1185CD5-1246-4E23-842A-11E9737E765B}" type="presParOf" srcId="{B861585A-9B86-4FB4-AD5D-864214A47E13}" destId="{47FE3876-D0AB-492F-95B0-2DD00F673528}" srcOrd="1" destOrd="0" presId="urn:microsoft.com/office/officeart/2008/layout/SquareAccentList"/>
    <dgm:cxn modelId="{40A4F2D1-6DF5-45F7-8884-F95BCFED7FDE}" type="presParOf" srcId="{47FE3876-D0AB-492F-95B0-2DD00F673528}" destId="{DC09E987-9CDA-4395-9216-0EC3BBC5B926}" srcOrd="0" destOrd="0" presId="urn:microsoft.com/office/officeart/2008/layout/SquareAccentList"/>
    <dgm:cxn modelId="{8DFE0544-CF31-4C0A-B8EB-1C95DE3139F1}" type="presParOf" srcId="{DC09E987-9CDA-4395-9216-0EC3BBC5B926}" destId="{D8F8B1F8-5AFD-4152-AC98-0B50DA1D2579}" srcOrd="0" destOrd="0" presId="urn:microsoft.com/office/officeart/2008/layout/SquareAccentList"/>
    <dgm:cxn modelId="{B6DE4377-E57C-4CA3-B83C-2FACDB6757B4}" type="presParOf" srcId="{DC09E987-9CDA-4395-9216-0EC3BBC5B926}" destId="{E299127D-3F78-488D-B02B-94A05F23C3F4}" srcOrd="1" destOrd="0" presId="urn:microsoft.com/office/officeart/2008/layout/SquareAccentList"/>
    <dgm:cxn modelId="{84BAEFAE-4C98-4D68-AC34-042935E945C5}" type="presParOf" srcId="{DC09E987-9CDA-4395-9216-0EC3BBC5B926}" destId="{AE9259C1-C322-4145-84E9-CEE5B2939C35}" srcOrd="2" destOrd="0" presId="urn:microsoft.com/office/officeart/2008/layout/SquareAccentList"/>
    <dgm:cxn modelId="{2601C709-5992-43C8-8AD0-713312902071}" type="presParOf" srcId="{47FE3876-D0AB-492F-95B0-2DD00F673528}" destId="{66F293A3-8A31-4759-B49A-164A3780D860}" srcOrd="1" destOrd="0" presId="urn:microsoft.com/office/officeart/2008/layout/SquareAccentList"/>
    <dgm:cxn modelId="{B4DAEDF3-7E40-4167-B124-DA77E1DE48AD}" type="presParOf" srcId="{66F293A3-8A31-4759-B49A-164A3780D860}" destId="{5DE82F3C-4965-45DD-9474-13687AD7F27C}" srcOrd="0" destOrd="0" presId="urn:microsoft.com/office/officeart/2008/layout/SquareAccentList"/>
    <dgm:cxn modelId="{9A05CE6D-4B38-4EF5-8157-0F043DA93F20}" type="presParOf" srcId="{5DE82F3C-4965-45DD-9474-13687AD7F27C}" destId="{64ABAD31-4648-4226-89AD-B64A94A8AA5D}" srcOrd="0" destOrd="0" presId="urn:microsoft.com/office/officeart/2008/layout/SquareAccentList"/>
    <dgm:cxn modelId="{91E06D93-EF56-477A-9FFB-5C3F0C647912}" type="presParOf" srcId="{5DE82F3C-4965-45DD-9474-13687AD7F27C}" destId="{ACDB8F9C-DB5E-4FBB-96B6-9D950F2E769F}" srcOrd="1" destOrd="0" presId="urn:microsoft.com/office/officeart/2008/layout/SquareAccentList"/>
    <dgm:cxn modelId="{F1D29A15-27A1-4F58-94DC-BCFFF0A655FB}" type="presParOf" srcId="{66F293A3-8A31-4759-B49A-164A3780D860}" destId="{0CA470D1-7682-45F8-A1F0-61497E66ECE4}" srcOrd="1" destOrd="0" presId="urn:microsoft.com/office/officeart/2008/layout/SquareAccentList"/>
    <dgm:cxn modelId="{95161AB6-1693-4835-A8B8-36B37B7DB503}" type="presParOf" srcId="{0CA470D1-7682-45F8-A1F0-61497E66ECE4}" destId="{4D050D04-D81D-4686-8FAB-E50A86DFB64B}" srcOrd="0" destOrd="0" presId="urn:microsoft.com/office/officeart/2008/layout/SquareAccentList"/>
    <dgm:cxn modelId="{2A97194C-26B2-4246-9F60-771DEC2AD569}" type="presParOf" srcId="{0CA470D1-7682-45F8-A1F0-61497E66ECE4}" destId="{E1FD0FC8-DE04-4008-9F40-7A1C3864307D}" srcOrd="1" destOrd="0" presId="urn:microsoft.com/office/officeart/2008/layout/SquareAccentList"/>
    <dgm:cxn modelId="{D5639C6B-2D2E-44CD-85D2-3C20CD4EF290}" type="presParOf" srcId="{66F293A3-8A31-4759-B49A-164A3780D860}" destId="{9164EB4C-E734-47E7-B747-3D9FBBEEE0A1}" srcOrd="2" destOrd="0" presId="urn:microsoft.com/office/officeart/2008/layout/SquareAccentList"/>
    <dgm:cxn modelId="{C6730132-0B71-4B72-8441-C90D4D2B2453}" type="presParOf" srcId="{9164EB4C-E734-47E7-B747-3D9FBBEEE0A1}" destId="{E476B8AA-F0CA-404B-8FB0-B51A306F6901}" srcOrd="0" destOrd="0" presId="urn:microsoft.com/office/officeart/2008/layout/SquareAccentList"/>
    <dgm:cxn modelId="{CD03934C-91B9-4216-A258-AB654ADF96BC}" type="presParOf" srcId="{9164EB4C-E734-47E7-B747-3D9FBBEEE0A1}" destId="{5B5E487E-8DB3-4A4E-91FF-C3CDAEE7EC62}" srcOrd="1" destOrd="0" presId="urn:microsoft.com/office/officeart/2008/layout/SquareAccentList"/>
    <dgm:cxn modelId="{1A1507D6-4670-439D-9BF1-C809221BF745}" type="presParOf" srcId="{B861585A-9B86-4FB4-AD5D-864214A47E13}" destId="{080D29CF-651A-44AD-A38F-B26935B15682}" srcOrd="2" destOrd="0" presId="urn:microsoft.com/office/officeart/2008/layout/SquareAccentList"/>
    <dgm:cxn modelId="{97FDCF0B-4BCE-4B7A-99CD-202A0E391FFF}" type="presParOf" srcId="{080D29CF-651A-44AD-A38F-B26935B15682}" destId="{724734E6-15AF-4823-AF32-B1DF7D36F94B}" srcOrd="0" destOrd="0" presId="urn:microsoft.com/office/officeart/2008/layout/SquareAccentList"/>
    <dgm:cxn modelId="{FD4BD5D3-C30C-4E0A-8841-72C7B8617381}" type="presParOf" srcId="{724734E6-15AF-4823-AF32-B1DF7D36F94B}" destId="{A447C320-F0D0-498D-8ECB-5F4BD506FB16}" srcOrd="0" destOrd="0" presId="urn:microsoft.com/office/officeart/2008/layout/SquareAccentList"/>
    <dgm:cxn modelId="{3847694A-EA45-4B2E-8625-40AF843B55FF}" type="presParOf" srcId="{724734E6-15AF-4823-AF32-B1DF7D36F94B}" destId="{7816E3E1-A95E-42A1-B01B-B4125C64B7FF}" srcOrd="1" destOrd="0" presId="urn:microsoft.com/office/officeart/2008/layout/SquareAccentList"/>
    <dgm:cxn modelId="{F90EA9AD-AF4F-4F24-9F82-B99753B38205}" type="presParOf" srcId="{724734E6-15AF-4823-AF32-B1DF7D36F94B}" destId="{B0C81F87-9C3C-452E-A449-BBA6E05F3278}" srcOrd="2" destOrd="0" presId="urn:microsoft.com/office/officeart/2008/layout/SquareAccentList"/>
    <dgm:cxn modelId="{DCEF327E-A503-40DD-A415-487965C0E57F}" type="presParOf" srcId="{080D29CF-651A-44AD-A38F-B26935B15682}" destId="{8BEB44C7-894C-4810-88EB-CA686EF9CE07}" srcOrd="1" destOrd="0" presId="urn:microsoft.com/office/officeart/2008/layout/SquareAccentList"/>
    <dgm:cxn modelId="{11E4FAE1-36B9-488C-9740-FBEA8DB185D2}" type="presParOf" srcId="{8BEB44C7-894C-4810-88EB-CA686EF9CE07}" destId="{E404427F-7D0F-4C04-B3B6-1A0040F5F0B6}" srcOrd="0" destOrd="0" presId="urn:microsoft.com/office/officeart/2008/layout/SquareAccentList"/>
    <dgm:cxn modelId="{4C94E0EC-E803-4DEE-BD97-6BFB5F982408}" type="presParOf" srcId="{E404427F-7D0F-4C04-B3B6-1A0040F5F0B6}" destId="{CFD09FD7-CD5D-4478-B203-0C1D517C9340}" srcOrd="0" destOrd="0" presId="urn:microsoft.com/office/officeart/2008/layout/SquareAccentList"/>
    <dgm:cxn modelId="{7326E040-932A-4844-BBC4-F9E05A74C28B}" type="presParOf" srcId="{E404427F-7D0F-4C04-B3B6-1A0040F5F0B6}" destId="{C9F2B6B1-28BB-43F8-9E6C-5F44A665263F}" srcOrd="1" destOrd="0" presId="urn:microsoft.com/office/officeart/2008/layout/SquareAccentList"/>
    <dgm:cxn modelId="{F3A3DA3A-E913-492D-B679-281BD4C406AB}" type="presParOf" srcId="{8BEB44C7-894C-4810-88EB-CA686EF9CE07}" destId="{5DCB3E72-6124-4BAE-BB44-D06C2D597423}" srcOrd="1" destOrd="0" presId="urn:microsoft.com/office/officeart/2008/layout/SquareAccentList"/>
    <dgm:cxn modelId="{9CC9F891-B167-4AE4-97B8-CEBF6367F058}" type="presParOf" srcId="{5DCB3E72-6124-4BAE-BB44-D06C2D597423}" destId="{D7D6AEE9-C93F-416B-A445-810AC1E46011}" srcOrd="0" destOrd="0" presId="urn:microsoft.com/office/officeart/2008/layout/SquareAccentList"/>
    <dgm:cxn modelId="{E25FF6E0-2EDD-4B64-BC19-FE4044E93274}" type="presParOf" srcId="{5DCB3E72-6124-4BAE-BB44-D06C2D597423}" destId="{1E34DAB2-90DC-4888-8D9E-40C278C13521}" srcOrd="1" destOrd="0" presId="urn:microsoft.com/office/officeart/2008/layout/SquareAccentList"/>
    <dgm:cxn modelId="{5F13278F-5645-4EB3-A6A0-1004E1922940}" type="presParOf" srcId="{8BEB44C7-894C-4810-88EB-CA686EF9CE07}" destId="{A6A853A3-1705-4E91-B470-CB897C34BF93}" srcOrd="2" destOrd="0" presId="urn:microsoft.com/office/officeart/2008/layout/SquareAccentList"/>
    <dgm:cxn modelId="{2DB6F790-93D6-4001-A16B-BB63979859EE}" type="presParOf" srcId="{A6A853A3-1705-4E91-B470-CB897C34BF93}" destId="{725B4E83-80D9-4773-B516-11DD41C07C38}" srcOrd="0" destOrd="0" presId="urn:microsoft.com/office/officeart/2008/layout/SquareAccentList"/>
    <dgm:cxn modelId="{59CC9C3D-1ACC-4EF8-AC08-89E6B94009E6}" type="presParOf" srcId="{A6A853A3-1705-4E91-B470-CB897C34BF93}" destId="{065600C4-32E1-4512-BDF8-4AF0EEA7B23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3CDBAC89-1277-4D70-8541-A1341C098A80}" type="presOf" srcId="{ED5F3095-A8F6-4792-8B20-50C87AF44779}" destId="{B006CB16-3F3B-4A0C-B49B-5AC2B6BD85AF}" srcOrd="0" destOrd="0" presId="urn:microsoft.com/office/officeart/2005/8/layout/chevron1"/>
    <dgm:cxn modelId="{036C079F-78EC-4D06-BF3B-84153F17B939}" type="presOf" srcId="{10D1A842-8410-4D0B-A8C7-049A383DC112}" destId="{552A124E-1FCA-41C1-9FDB-CFD4A673A9D0}" srcOrd="0" destOrd="0" presId="urn:microsoft.com/office/officeart/2005/8/layout/chevron1"/>
    <dgm:cxn modelId="{B17CF1A5-8840-4D17-9E83-795CCEE9EFA8}" type="presOf" srcId="{DA154558-A8CE-4334-BDA9-BEBA54047228}" destId="{2B7B7A07-BD86-4041-9287-EC1FA9325FFB}" srcOrd="0" destOrd="0" presId="urn:microsoft.com/office/officeart/2005/8/layout/chevron1"/>
    <dgm:cxn modelId="{354B81BD-8EBC-4E93-9960-E4C30F6076D3}" type="presOf" srcId="{C6341EAF-6AB5-48D4-82F0-3B0C0333A368}" destId="{DC88A20C-9088-4C2B-9AC0-69B015ED7876}" srcOrd="0" destOrd="0" presId="urn:microsoft.com/office/officeart/2005/8/layout/chevron1"/>
    <dgm:cxn modelId="{BA3D29EB-A806-4884-B1DB-DB02D955161C}" type="presParOf" srcId="{2B7B7A07-BD86-4041-9287-EC1FA9325FFB}" destId="{DC88A20C-9088-4C2B-9AC0-69B015ED7876}" srcOrd="0" destOrd="0" presId="urn:microsoft.com/office/officeart/2005/8/layout/chevron1"/>
    <dgm:cxn modelId="{48BFB857-D9DF-46A4-9626-F79692D8F46E}" type="presParOf" srcId="{2B7B7A07-BD86-4041-9287-EC1FA9325FFB}" destId="{0E92E349-FFB0-4FC5-9AB9-892BEDFD9BE6}" srcOrd="1" destOrd="0" presId="urn:microsoft.com/office/officeart/2005/8/layout/chevron1"/>
    <dgm:cxn modelId="{9EB42330-32C0-4AC6-B813-616C36228257}" type="presParOf" srcId="{2B7B7A07-BD86-4041-9287-EC1FA9325FFB}" destId="{B006CB16-3F3B-4A0C-B49B-5AC2B6BD85AF}" srcOrd="2" destOrd="0" presId="urn:microsoft.com/office/officeart/2005/8/layout/chevron1"/>
    <dgm:cxn modelId="{E165E8D1-3C53-43EC-9652-77BF14158615}" type="presParOf" srcId="{2B7B7A07-BD86-4041-9287-EC1FA9325FFB}" destId="{A414A7CE-6604-4024-B99E-7F0D0394492C}" srcOrd="3" destOrd="0" presId="urn:microsoft.com/office/officeart/2005/8/layout/chevron1"/>
    <dgm:cxn modelId="{FF3BF784-3419-4397-B2D5-7565C74FFAEB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E3EA515-C786-4E23-80AE-F5DB670BC6F6}" type="presOf" srcId="{10D1A842-8410-4D0B-A8C7-049A383DC112}" destId="{552A124E-1FCA-41C1-9FDB-CFD4A673A9D0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9C413EA2-BA9F-4898-B3A1-F4DE1F093F52}" type="presOf" srcId="{ED5F3095-A8F6-4792-8B20-50C87AF44779}" destId="{B006CB16-3F3B-4A0C-B49B-5AC2B6BD85AF}" srcOrd="0" destOrd="0" presId="urn:microsoft.com/office/officeart/2005/8/layout/chevron1"/>
    <dgm:cxn modelId="{6AA025C6-EE87-47C5-A4CD-5DD8383372DA}" type="presOf" srcId="{DA154558-A8CE-4334-BDA9-BEBA54047228}" destId="{2B7B7A07-BD86-4041-9287-EC1FA9325FFB}" srcOrd="0" destOrd="0" presId="urn:microsoft.com/office/officeart/2005/8/layout/chevron1"/>
    <dgm:cxn modelId="{5B4755E4-5869-47F9-8752-273B1E4B8E6A}" type="presOf" srcId="{C6341EAF-6AB5-48D4-82F0-3B0C0333A368}" destId="{DC88A20C-9088-4C2B-9AC0-69B015ED7876}" srcOrd="0" destOrd="0" presId="urn:microsoft.com/office/officeart/2005/8/layout/chevron1"/>
    <dgm:cxn modelId="{AFCC8DAA-C67C-4A75-829F-0E0CD0D194F1}" type="presParOf" srcId="{2B7B7A07-BD86-4041-9287-EC1FA9325FFB}" destId="{DC88A20C-9088-4C2B-9AC0-69B015ED7876}" srcOrd="0" destOrd="0" presId="urn:microsoft.com/office/officeart/2005/8/layout/chevron1"/>
    <dgm:cxn modelId="{984769DC-B269-4A73-8BFC-6DF66072199A}" type="presParOf" srcId="{2B7B7A07-BD86-4041-9287-EC1FA9325FFB}" destId="{0E92E349-FFB0-4FC5-9AB9-892BEDFD9BE6}" srcOrd="1" destOrd="0" presId="urn:microsoft.com/office/officeart/2005/8/layout/chevron1"/>
    <dgm:cxn modelId="{1E8A6610-9E52-42C6-AC14-29A9B204535D}" type="presParOf" srcId="{2B7B7A07-BD86-4041-9287-EC1FA9325FFB}" destId="{B006CB16-3F3B-4A0C-B49B-5AC2B6BD85AF}" srcOrd="2" destOrd="0" presId="urn:microsoft.com/office/officeart/2005/8/layout/chevron1"/>
    <dgm:cxn modelId="{481D7EDC-A9A1-4A32-9C59-D6F32B48507F}" type="presParOf" srcId="{2B7B7A07-BD86-4041-9287-EC1FA9325FFB}" destId="{A414A7CE-6604-4024-B99E-7F0D0394492C}" srcOrd="3" destOrd="0" presId="urn:microsoft.com/office/officeart/2005/8/layout/chevron1"/>
    <dgm:cxn modelId="{C0772F5E-0B0A-492C-AFB0-142AAD0DB788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273062C-A783-4A9F-BED5-F2201CD7DB9D}" type="presOf" srcId="{C6341EAF-6AB5-48D4-82F0-3B0C0333A368}" destId="{DC88A20C-9088-4C2B-9AC0-69B015ED7876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19468D7D-FB98-4539-B994-79D6F7FFA698}" type="presOf" srcId="{DA154558-A8CE-4334-BDA9-BEBA54047228}" destId="{2B7B7A07-BD86-4041-9287-EC1FA9325FFB}" srcOrd="0" destOrd="0" presId="urn:microsoft.com/office/officeart/2005/8/layout/chevron1"/>
    <dgm:cxn modelId="{DC93BD96-43FE-4FE4-8453-DDD568AB4C1D}" type="presOf" srcId="{10D1A842-8410-4D0B-A8C7-049A383DC112}" destId="{552A124E-1FCA-41C1-9FDB-CFD4A673A9D0}" srcOrd="0" destOrd="0" presId="urn:microsoft.com/office/officeart/2005/8/layout/chevron1"/>
    <dgm:cxn modelId="{43EE7A9D-EBCF-4F16-9F58-541ECBCD2F1F}" type="presOf" srcId="{ED5F3095-A8F6-4792-8B20-50C87AF44779}" destId="{B006CB16-3F3B-4A0C-B49B-5AC2B6BD85AF}" srcOrd="0" destOrd="0" presId="urn:microsoft.com/office/officeart/2005/8/layout/chevron1"/>
    <dgm:cxn modelId="{7C8CAF0E-929A-47F5-AFAE-BD60537000DE}" type="presParOf" srcId="{2B7B7A07-BD86-4041-9287-EC1FA9325FFB}" destId="{DC88A20C-9088-4C2B-9AC0-69B015ED7876}" srcOrd="0" destOrd="0" presId="urn:microsoft.com/office/officeart/2005/8/layout/chevron1"/>
    <dgm:cxn modelId="{1042E782-0A09-4311-AB16-96FF6D2FD60F}" type="presParOf" srcId="{2B7B7A07-BD86-4041-9287-EC1FA9325FFB}" destId="{0E92E349-FFB0-4FC5-9AB9-892BEDFD9BE6}" srcOrd="1" destOrd="0" presId="urn:microsoft.com/office/officeart/2005/8/layout/chevron1"/>
    <dgm:cxn modelId="{54CDE42A-BAAD-44DD-B330-A887CB331731}" type="presParOf" srcId="{2B7B7A07-BD86-4041-9287-EC1FA9325FFB}" destId="{B006CB16-3F3B-4A0C-B49B-5AC2B6BD85AF}" srcOrd="2" destOrd="0" presId="urn:microsoft.com/office/officeart/2005/8/layout/chevron1"/>
    <dgm:cxn modelId="{CCCDC0C5-98FB-4B59-A5CB-9BEADE018597}" type="presParOf" srcId="{2B7B7A07-BD86-4041-9287-EC1FA9325FFB}" destId="{A414A7CE-6604-4024-B99E-7F0D0394492C}" srcOrd="3" destOrd="0" presId="urn:microsoft.com/office/officeart/2005/8/layout/chevron1"/>
    <dgm:cxn modelId="{B3580A6A-2CC6-44E2-9608-574E69C079B1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3330A21-CE57-4F98-ADDB-27FD273D9B5A}" type="presOf" srcId="{DA154558-A8CE-4334-BDA9-BEBA54047228}" destId="{2B7B7A07-BD86-4041-9287-EC1FA9325FFB}" srcOrd="0" destOrd="0" presId="urn:microsoft.com/office/officeart/2005/8/layout/chevron1"/>
    <dgm:cxn modelId="{88256A2F-46B1-4DAA-9978-9228B54AD7FB}" type="presOf" srcId="{C6341EAF-6AB5-48D4-82F0-3B0C0333A368}" destId="{DC88A20C-9088-4C2B-9AC0-69B015ED7876}" srcOrd="0" destOrd="0" presId="urn:microsoft.com/office/officeart/2005/8/layout/chevron1"/>
    <dgm:cxn modelId="{AD00143E-2BBC-46A4-8423-850492F4819C}" type="presOf" srcId="{ED5F3095-A8F6-4792-8B20-50C87AF44779}" destId="{B006CB16-3F3B-4A0C-B49B-5AC2B6BD85AF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922D99E1-0E8B-4479-B839-FF56F29CD391}" type="presOf" srcId="{10D1A842-8410-4D0B-A8C7-049A383DC112}" destId="{552A124E-1FCA-41C1-9FDB-CFD4A673A9D0}" srcOrd="0" destOrd="0" presId="urn:microsoft.com/office/officeart/2005/8/layout/chevron1"/>
    <dgm:cxn modelId="{92AEAC8B-8380-48C1-9699-9FF95E442507}" type="presParOf" srcId="{2B7B7A07-BD86-4041-9287-EC1FA9325FFB}" destId="{DC88A20C-9088-4C2B-9AC0-69B015ED7876}" srcOrd="0" destOrd="0" presId="urn:microsoft.com/office/officeart/2005/8/layout/chevron1"/>
    <dgm:cxn modelId="{A14357FB-9043-416A-9F93-C4AE4F319689}" type="presParOf" srcId="{2B7B7A07-BD86-4041-9287-EC1FA9325FFB}" destId="{0E92E349-FFB0-4FC5-9AB9-892BEDFD9BE6}" srcOrd="1" destOrd="0" presId="urn:microsoft.com/office/officeart/2005/8/layout/chevron1"/>
    <dgm:cxn modelId="{893BF333-AFB3-4986-BAE8-45D706F1AD54}" type="presParOf" srcId="{2B7B7A07-BD86-4041-9287-EC1FA9325FFB}" destId="{B006CB16-3F3B-4A0C-B49B-5AC2B6BD85AF}" srcOrd="2" destOrd="0" presId="urn:microsoft.com/office/officeart/2005/8/layout/chevron1"/>
    <dgm:cxn modelId="{9CFD3D97-15CF-471E-93E2-DD713A65AE21}" type="presParOf" srcId="{2B7B7A07-BD86-4041-9287-EC1FA9325FFB}" destId="{A414A7CE-6604-4024-B99E-7F0D0394492C}" srcOrd="3" destOrd="0" presId="urn:microsoft.com/office/officeart/2005/8/layout/chevron1"/>
    <dgm:cxn modelId="{6E63E123-FDF1-47D4-AD0A-7D60BBEFFEDA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EAEC115-A7B1-44BE-9688-2DD91114597D}" type="presOf" srcId="{ED5F3095-A8F6-4792-8B20-50C87AF44779}" destId="{B006CB16-3F3B-4A0C-B49B-5AC2B6BD85AF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FEFA89C3-530E-45D6-9643-B6E1AA50E5F7}" type="presOf" srcId="{C6341EAF-6AB5-48D4-82F0-3B0C0333A368}" destId="{DC88A20C-9088-4C2B-9AC0-69B015ED7876}" srcOrd="0" destOrd="0" presId="urn:microsoft.com/office/officeart/2005/8/layout/chevron1"/>
    <dgm:cxn modelId="{5EBEB6D5-F885-4816-909C-9D2FBFE49FF4}" type="presOf" srcId="{DA154558-A8CE-4334-BDA9-BEBA54047228}" destId="{2B7B7A07-BD86-4041-9287-EC1FA9325FFB}" srcOrd="0" destOrd="0" presId="urn:microsoft.com/office/officeart/2005/8/layout/chevron1"/>
    <dgm:cxn modelId="{63003FF2-DC56-4BF6-9BB5-4980EACAC861}" type="presOf" srcId="{10D1A842-8410-4D0B-A8C7-049A383DC112}" destId="{552A124E-1FCA-41C1-9FDB-CFD4A673A9D0}" srcOrd="0" destOrd="0" presId="urn:microsoft.com/office/officeart/2005/8/layout/chevron1"/>
    <dgm:cxn modelId="{4458CFF0-8A74-4AA9-8DE5-7A1B4298F1F4}" type="presParOf" srcId="{2B7B7A07-BD86-4041-9287-EC1FA9325FFB}" destId="{DC88A20C-9088-4C2B-9AC0-69B015ED7876}" srcOrd="0" destOrd="0" presId="urn:microsoft.com/office/officeart/2005/8/layout/chevron1"/>
    <dgm:cxn modelId="{7C69D6C5-B9F7-41A0-B33F-4CFF9784DFAC}" type="presParOf" srcId="{2B7B7A07-BD86-4041-9287-EC1FA9325FFB}" destId="{0E92E349-FFB0-4FC5-9AB9-892BEDFD9BE6}" srcOrd="1" destOrd="0" presId="urn:microsoft.com/office/officeart/2005/8/layout/chevron1"/>
    <dgm:cxn modelId="{B73B3274-B33D-44B4-A71B-5C0136AE2C88}" type="presParOf" srcId="{2B7B7A07-BD86-4041-9287-EC1FA9325FFB}" destId="{B006CB16-3F3B-4A0C-B49B-5AC2B6BD85AF}" srcOrd="2" destOrd="0" presId="urn:microsoft.com/office/officeart/2005/8/layout/chevron1"/>
    <dgm:cxn modelId="{86F99FF9-B260-48FC-B41F-B094B25F0B42}" type="presParOf" srcId="{2B7B7A07-BD86-4041-9287-EC1FA9325FFB}" destId="{A414A7CE-6604-4024-B99E-7F0D0394492C}" srcOrd="3" destOrd="0" presId="urn:microsoft.com/office/officeart/2005/8/layout/chevron1"/>
    <dgm:cxn modelId="{1E689F38-419F-4F32-963A-33BF220A01E0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CFBE90D-FC4B-4B56-A325-5E76141D65E8}" type="presOf" srcId="{ED5F3095-A8F6-4792-8B20-50C87AF44779}" destId="{B006CB16-3F3B-4A0C-B49B-5AC2B6BD85AF}" srcOrd="0" destOrd="0" presId="urn:microsoft.com/office/officeart/2005/8/layout/chevron1"/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46C609A2-0536-48B4-B125-4D6F19CF8229}" type="presOf" srcId="{C6341EAF-6AB5-48D4-82F0-3B0C0333A368}" destId="{DC88A20C-9088-4C2B-9AC0-69B015ED7876}" srcOrd="0" destOrd="0" presId="urn:microsoft.com/office/officeart/2005/8/layout/chevron1"/>
    <dgm:cxn modelId="{32728DD5-E281-42F5-A701-9359F8039530}" type="presOf" srcId="{10D1A842-8410-4D0B-A8C7-049A383DC112}" destId="{552A124E-1FCA-41C1-9FDB-CFD4A673A9D0}" srcOrd="0" destOrd="0" presId="urn:microsoft.com/office/officeart/2005/8/layout/chevron1"/>
    <dgm:cxn modelId="{99FE24F4-A831-4A49-BC74-DD734294295F}" type="presOf" srcId="{DA154558-A8CE-4334-BDA9-BEBA54047228}" destId="{2B7B7A07-BD86-4041-9287-EC1FA9325FFB}" srcOrd="0" destOrd="0" presId="urn:microsoft.com/office/officeart/2005/8/layout/chevron1"/>
    <dgm:cxn modelId="{08A48A7E-26F8-4A9F-BFE4-D692D6B0FD43}" type="presParOf" srcId="{2B7B7A07-BD86-4041-9287-EC1FA9325FFB}" destId="{DC88A20C-9088-4C2B-9AC0-69B015ED7876}" srcOrd="0" destOrd="0" presId="urn:microsoft.com/office/officeart/2005/8/layout/chevron1"/>
    <dgm:cxn modelId="{7B4178D7-B41E-49AF-96E7-F8D25CEC0412}" type="presParOf" srcId="{2B7B7A07-BD86-4041-9287-EC1FA9325FFB}" destId="{0E92E349-FFB0-4FC5-9AB9-892BEDFD9BE6}" srcOrd="1" destOrd="0" presId="urn:microsoft.com/office/officeart/2005/8/layout/chevron1"/>
    <dgm:cxn modelId="{796E1EA1-00FD-42DC-9201-AC9ACEFA4330}" type="presParOf" srcId="{2B7B7A07-BD86-4041-9287-EC1FA9325FFB}" destId="{B006CB16-3F3B-4A0C-B49B-5AC2B6BD85AF}" srcOrd="2" destOrd="0" presId="urn:microsoft.com/office/officeart/2005/8/layout/chevron1"/>
    <dgm:cxn modelId="{44586183-C55D-464A-A004-63AAF13F537C}" type="presParOf" srcId="{2B7B7A07-BD86-4041-9287-EC1FA9325FFB}" destId="{A414A7CE-6604-4024-B99E-7F0D0394492C}" srcOrd="3" destOrd="0" presId="urn:microsoft.com/office/officeart/2005/8/layout/chevron1"/>
    <dgm:cxn modelId="{94649571-91A5-4A7A-B4BE-27C1F9740219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D195756A-D9DA-4EB5-A5C1-B9FE15F4F6C9}" type="presOf" srcId="{DA154558-A8CE-4334-BDA9-BEBA54047228}" destId="{2B7B7A07-BD86-4041-9287-EC1FA9325FFB}" srcOrd="0" destOrd="0" presId="urn:microsoft.com/office/officeart/2005/8/layout/chevron1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A8654858-1A99-4785-BF74-F9490E5FBFBC}" type="presOf" srcId="{10D1A842-8410-4D0B-A8C7-049A383DC112}" destId="{552A124E-1FCA-41C1-9FDB-CFD4A673A9D0}" srcOrd="0" destOrd="0" presId="urn:microsoft.com/office/officeart/2005/8/layout/chevron1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BD9AF9AE-5EF5-4A23-A234-B69ABB558654}" type="presOf" srcId="{C6341EAF-6AB5-48D4-82F0-3B0C0333A368}" destId="{DC88A20C-9088-4C2B-9AC0-69B015ED7876}" srcOrd="0" destOrd="0" presId="urn:microsoft.com/office/officeart/2005/8/layout/chevron1"/>
    <dgm:cxn modelId="{71C2E5CA-C643-4BDA-8EF7-69AF13BF2879}" type="presOf" srcId="{ED5F3095-A8F6-4792-8B20-50C87AF44779}" destId="{B006CB16-3F3B-4A0C-B49B-5AC2B6BD85AF}" srcOrd="0" destOrd="0" presId="urn:microsoft.com/office/officeart/2005/8/layout/chevron1"/>
    <dgm:cxn modelId="{F9CD9618-A9E9-44E8-ACA3-A43D0DBB1B0C}" type="presParOf" srcId="{2B7B7A07-BD86-4041-9287-EC1FA9325FFB}" destId="{DC88A20C-9088-4C2B-9AC0-69B015ED7876}" srcOrd="0" destOrd="0" presId="urn:microsoft.com/office/officeart/2005/8/layout/chevron1"/>
    <dgm:cxn modelId="{E34E9B94-E4E4-4476-A3FE-F2BCD947503D}" type="presParOf" srcId="{2B7B7A07-BD86-4041-9287-EC1FA9325FFB}" destId="{0E92E349-FFB0-4FC5-9AB9-892BEDFD9BE6}" srcOrd="1" destOrd="0" presId="urn:microsoft.com/office/officeart/2005/8/layout/chevron1"/>
    <dgm:cxn modelId="{958E46A7-5230-4B92-B4E1-DF1896BFD0B9}" type="presParOf" srcId="{2B7B7A07-BD86-4041-9287-EC1FA9325FFB}" destId="{B006CB16-3F3B-4A0C-B49B-5AC2B6BD85AF}" srcOrd="2" destOrd="0" presId="urn:microsoft.com/office/officeart/2005/8/layout/chevron1"/>
    <dgm:cxn modelId="{C32F57BA-F96D-41A3-9909-6D30FCB7AEAE}" type="presParOf" srcId="{2B7B7A07-BD86-4041-9287-EC1FA9325FFB}" destId="{A414A7CE-6604-4024-B99E-7F0D0394492C}" srcOrd="3" destOrd="0" presId="urn:microsoft.com/office/officeart/2005/8/layout/chevron1"/>
    <dgm:cxn modelId="{BBA5082E-3D45-4F36-82E1-F1FA0F181CE2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154558-A8CE-4334-BDA9-BEBA5404722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6341EAF-6AB5-48D4-82F0-3B0C0333A368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One Culture</a:t>
          </a:r>
        </a:p>
      </dgm:t>
    </dgm:pt>
    <dgm:pt modelId="{7A3D27C6-F039-4185-AD9E-0439C279D7C6}" type="par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5D3865DA-0C6F-4CB9-85E0-ADE30183275B}" type="sibTrans" cxnId="{BB28724C-26AA-47C2-B615-83201EC9B3CB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D5F3095-A8F6-4792-8B20-50C87AF44779}">
      <dgm:prSet phldrT="[Text]" custT="1"/>
      <dgm:spPr>
        <a:solidFill>
          <a:srgbClr val="263050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Greater Good</a:t>
          </a:r>
        </a:p>
      </dgm:t>
    </dgm:pt>
    <dgm:pt modelId="{5BA04583-6ECD-4EF3-B6D8-6B2C3F4626A1}" type="par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3592B101-9A79-4823-A9D8-983EE04EA81C}" type="sibTrans" cxnId="{7E195B7B-9E44-4DD4-905D-E450FE5E42D0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10D1A842-8410-4D0B-A8C7-049A383DC112}">
      <dgm:prSet phldrT="[Text]" custT="1"/>
      <dgm:spPr>
        <a:solidFill>
          <a:srgbClr val="00A1DE"/>
        </a:solidFill>
      </dgm:spPr>
      <dgm:t>
        <a:bodyPr/>
        <a:lstStyle/>
        <a:p>
          <a:r>
            <a:rPr lang="en-US" sz="1050" b="1" dirty="0">
              <a:latin typeface="+mj-lt"/>
              <a:cs typeface="Arial" panose="020B0604020202020204" pitchFamily="34" charset="0"/>
            </a:rPr>
            <a:t>Strategic Move</a:t>
          </a:r>
        </a:p>
      </dgm:t>
    </dgm:pt>
    <dgm:pt modelId="{43A3F863-1266-4771-A7FD-66899FC8C365}" type="par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EA73CB8B-24D7-446F-BCCF-0671CF9D7745}" type="sibTrans" cxnId="{633CAE43-530C-44D5-BE9A-8B9C89DD84AA}">
      <dgm:prSet/>
      <dgm:spPr/>
      <dgm:t>
        <a:bodyPr/>
        <a:lstStyle/>
        <a:p>
          <a:endParaRPr lang="en-US" sz="1050" b="1">
            <a:latin typeface="+mj-lt"/>
            <a:cs typeface="Arial" panose="020B0604020202020204" pitchFamily="34" charset="0"/>
          </a:endParaRPr>
        </a:p>
      </dgm:t>
    </dgm:pt>
    <dgm:pt modelId="{2B7B7A07-BD86-4041-9287-EC1FA9325FFB}" type="pres">
      <dgm:prSet presAssocID="{DA154558-A8CE-4334-BDA9-BEBA54047228}" presName="Name0" presStyleCnt="0">
        <dgm:presLayoutVars>
          <dgm:dir/>
          <dgm:animLvl val="lvl"/>
          <dgm:resizeHandles val="exact"/>
        </dgm:presLayoutVars>
      </dgm:prSet>
      <dgm:spPr/>
    </dgm:pt>
    <dgm:pt modelId="{DC88A20C-9088-4C2B-9AC0-69B015ED7876}" type="pres">
      <dgm:prSet presAssocID="{C6341EAF-6AB5-48D4-82F0-3B0C0333A36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E92E349-FFB0-4FC5-9AB9-892BEDFD9BE6}" type="pres">
      <dgm:prSet presAssocID="{5D3865DA-0C6F-4CB9-85E0-ADE30183275B}" presName="parTxOnlySpace" presStyleCnt="0"/>
      <dgm:spPr/>
    </dgm:pt>
    <dgm:pt modelId="{B006CB16-3F3B-4A0C-B49B-5AC2B6BD85AF}" type="pres">
      <dgm:prSet presAssocID="{ED5F3095-A8F6-4792-8B20-50C87AF4477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414A7CE-6604-4024-B99E-7F0D0394492C}" type="pres">
      <dgm:prSet presAssocID="{3592B101-9A79-4823-A9D8-983EE04EA81C}" presName="parTxOnlySpace" presStyleCnt="0"/>
      <dgm:spPr/>
    </dgm:pt>
    <dgm:pt modelId="{552A124E-1FCA-41C1-9FDB-CFD4A673A9D0}" type="pres">
      <dgm:prSet presAssocID="{10D1A842-8410-4D0B-A8C7-049A383DC11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633CAE43-530C-44D5-BE9A-8B9C89DD84AA}" srcId="{DA154558-A8CE-4334-BDA9-BEBA54047228}" destId="{10D1A842-8410-4D0B-A8C7-049A383DC112}" srcOrd="2" destOrd="0" parTransId="{43A3F863-1266-4771-A7FD-66899FC8C365}" sibTransId="{EA73CB8B-24D7-446F-BCCF-0671CF9D7745}"/>
    <dgm:cxn modelId="{874E306A-9D2A-4479-84D8-CA6A619A1041}" type="presOf" srcId="{DA154558-A8CE-4334-BDA9-BEBA54047228}" destId="{2B7B7A07-BD86-4041-9287-EC1FA9325FFB}" srcOrd="0" destOrd="0" presId="urn:microsoft.com/office/officeart/2005/8/layout/chevron1"/>
    <dgm:cxn modelId="{BB28724C-26AA-47C2-B615-83201EC9B3CB}" srcId="{DA154558-A8CE-4334-BDA9-BEBA54047228}" destId="{C6341EAF-6AB5-48D4-82F0-3B0C0333A368}" srcOrd="0" destOrd="0" parTransId="{7A3D27C6-F039-4185-AD9E-0439C279D7C6}" sibTransId="{5D3865DA-0C6F-4CB9-85E0-ADE30183275B}"/>
    <dgm:cxn modelId="{7E195B7B-9E44-4DD4-905D-E450FE5E42D0}" srcId="{DA154558-A8CE-4334-BDA9-BEBA54047228}" destId="{ED5F3095-A8F6-4792-8B20-50C87AF44779}" srcOrd="1" destOrd="0" parTransId="{5BA04583-6ECD-4EF3-B6D8-6B2C3F4626A1}" sibTransId="{3592B101-9A79-4823-A9D8-983EE04EA81C}"/>
    <dgm:cxn modelId="{345D6B7E-5A4F-45F4-A040-7E5957E4841B}" type="presOf" srcId="{ED5F3095-A8F6-4792-8B20-50C87AF44779}" destId="{B006CB16-3F3B-4A0C-B49B-5AC2B6BD85AF}" srcOrd="0" destOrd="0" presId="urn:microsoft.com/office/officeart/2005/8/layout/chevron1"/>
    <dgm:cxn modelId="{B7786BCE-8948-4843-AB8B-1614CB2F4A81}" type="presOf" srcId="{10D1A842-8410-4D0B-A8C7-049A383DC112}" destId="{552A124E-1FCA-41C1-9FDB-CFD4A673A9D0}" srcOrd="0" destOrd="0" presId="urn:microsoft.com/office/officeart/2005/8/layout/chevron1"/>
    <dgm:cxn modelId="{363F9FEC-B67A-4B02-A377-6B47DA0ED50B}" type="presOf" srcId="{C6341EAF-6AB5-48D4-82F0-3B0C0333A368}" destId="{DC88A20C-9088-4C2B-9AC0-69B015ED7876}" srcOrd="0" destOrd="0" presId="urn:microsoft.com/office/officeart/2005/8/layout/chevron1"/>
    <dgm:cxn modelId="{871F0005-056A-4D5B-8C1D-F922533C9B41}" type="presParOf" srcId="{2B7B7A07-BD86-4041-9287-EC1FA9325FFB}" destId="{DC88A20C-9088-4C2B-9AC0-69B015ED7876}" srcOrd="0" destOrd="0" presId="urn:microsoft.com/office/officeart/2005/8/layout/chevron1"/>
    <dgm:cxn modelId="{8B04D9EE-28FF-4150-8417-3BCDDE0B023D}" type="presParOf" srcId="{2B7B7A07-BD86-4041-9287-EC1FA9325FFB}" destId="{0E92E349-FFB0-4FC5-9AB9-892BEDFD9BE6}" srcOrd="1" destOrd="0" presId="urn:microsoft.com/office/officeart/2005/8/layout/chevron1"/>
    <dgm:cxn modelId="{CDD0622A-A378-4CC9-997A-405D40E106B1}" type="presParOf" srcId="{2B7B7A07-BD86-4041-9287-EC1FA9325FFB}" destId="{B006CB16-3F3B-4A0C-B49B-5AC2B6BD85AF}" srcOrd="2" destOrd="0" presId="urn:microsoft.com/office/officeart/2005/8/layout/chevron1"/>
    <dgm:cxn modelId="{C17E1670-91A5-4F06-8586-B522F970E8AB}" type="presParOf" srcId="{2B7B7A07-BD86-4041-9287-EC1FA9325FFB}" destId="{A414A7CE-6604-4024-B99E-7F0D0394492C}" srcOrd="3" destOrd="0" presId="urn:microsoft.com/office/officeart/2005/8/layout/chevron1"/>
    <dgm:cxn modelId="{755015E2-217B-477B-B910-9B234954E603}" type="presParOf" srcId="{2B7B7A07-BD86-4041-9287-EC1FA9325FFB}" destId="{552A124E-1FCA-41C1-9FDB-CFD4A673A9D0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5A06A-C8D0-4878-B60D-BEBC49CED659}">
      <dsp:nvSpPr>
        <dsp:cNvPr id="0" name=""/>
        <dsp:cNvSpPr/>
      </dsp:nvSpPr>
      <dsp:spPr>
        <a:xfrm>
          <a:off x="584199" y="50800"/>
          <a:ext cx="4572000" cy="3962399"/>
        </a:xfrm>
        <a:prstGeom prst="triangl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98655-430E-4D75-9BC0-3AFB5B12C2B1}">
      <dsp:nvSpPr>
        <dsp:cNvPr id="0" name=""/>
        <dsp:cNvSpPr/>
      </dsp:nvSpPr>
      <dsp:spPr>
        <a:xfrm>
          <a:off x="2870199" y="408582"/>
          <a:ext cx="2641600" cy="962025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Vision: Premier Global Business</a:t>
          </a:r>
        </a:p>
      </dsp:txBody>
      <dsp:txXfrm>
        <a:off x="2917161" y="455544"/>
        <a:ext cx="2547676" cy="868101"/>
      </dsp:txXfrm>
    </dsp:sp>
    <dsp:sp modelId="{01F5E855-E509-437A-8C30-B3B00ED6A79E}">
      <dsp:nvSpPr>
        <dsp:cNvPr id="0" name=""/>
        <dsp:cNvSpPr/>
      </dsp:nvSpPr>
      <dsp:spPr>
        <a:xfrm>
          <a:off x="2870199" y="1490860"/>
          <a:ext cx="2641600" cy="962025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Chinese-style Management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Blend Confucian values with Western ideology</a:t>
          </a:r>
        </a:p>
      </dsp:txBody>
      <dsp:txXfrm>
        <a:off x="2917161" y="1537822"/>
        <a:ext cx="2547676" cy="868101"/>
      </dsp:txXfrm>
    </dsp:sp>
    <dsp:sp modelId="{9B058C4A-CC69-4C99-A7A2-0D23D9DF5566}">
      <dsp:nvSpPr>
        <dsp:cNvPr id="0" name=""/>
        <dsp:cNvSpPr/>
      </dsp:nvSpPr>
      <dsp:spPr>
        <a:xfrm>
          <a:off x="2870199" y="2573139"/>
          <a:ext cx="2641600" cy="962025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Key Focus Areas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Sustainability of the technological innovation</a:t>
          </a: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Resonating message in the sales force</a:t>
          </a:r>
        </a:p>
      </dsp:txBody>
      <dsp:txXfrm>
        <a:off x="2917161" y="2620101"/>
        <a:ext cx="2547676" cy="8681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298D7-8EB0-4A8D-8EC8-18B875E24EDA}">
      <dsp:nvSpPr>
        <dsp:cNvPr id="0" name=""/>
        <dsp:cNvSpPr/>
      </dsp:nvSpPr>
      <dsp:spPr>
        <a:xfrm>
          <a:off x="3098" y="404298"/>
          <a:ext cx="1912993" cy="225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3AF52-13DF-469A-93C1-01C443CCF7A2}">
      <dsp:nvSpPr>
        <dsp:cNvPr id="0" name=""/>
        <dsp:cNvSpPr/>
      </dsp:nvSpPr>
      <dsp:spPr>
        <a:xfrm>
          <a:off x="3098" y="488821"/>
          <a:ext cx="140535" cy="140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4CF78-C7BA-4CAD-82F2-4779B0333D1D}">
      <dsp:nvSpPr>
        <dsp:cNvPr id="0" name=""/>
        <dsp:cNvSpPr/>
      </dsp:nvSpPr>
      <dsp:spPr>
        <a:xfrm>
          <a:off x="3098" y="0"/>
          <a:ext cx="1912993" cy="4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Confucius Institute</a:t>
          </a:r>
        </a:p>
      </dsp:txBody>
      <dsp:txXfrm>
        <a:off x="3098" y="0"/>
        <a:ext cx="1912993" cy="404298"/>
      </dsp:txXfrm>
    </dsp:sp>
    <dsp:sp modelId="{F060BD01-9EFA-49D3-9889-C7647E84F704}">
      <dsp:nvSpPr>
        <dsp:cNvPr id="0" name=""/>
        <dsp:cNvSpPr/>
      </dsp:nvSpPr>
      <dsp:spPr>
        <a:xfrm>
          <a:off x="3098" y="81640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24627-A4BB-40F9-8BF2-862306A085D5}">
      <dsp:nvSpPr>
        <dsp:cNvPr id="0" name=""/>
        <dsp:cNvSpPr/>
      </dsp:nvSpPr>
      <dsp:spPr>
        <a:xfrm>
          <a:off x="137008" y="72288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Half-voluntary?</a:t>
          </a:r>
        </a:p>
      </dsp:txBody>
      <dsp:txXfrm>
        <a:off x="137008" y="722881"/>
        <a:ext cx="1779083" cy="327580"/>
      </dsp:txXfrm>
    </dsp:sp>
    <dsp:sp modelId="{D2190A16-F515-4C21-B715-88AE10128298}">
      <dsp:nvSpPr>
        <dsp:cNvPr id="0" name=""/>
        <dsp:cNvSpPr/>
      </dsp:nvSpPr>
      <dsp:spPr>
        <a:xfrm>
          <a:off x="3098" y="114398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316F9-0D33-448D-903B-4B3D59EE93A8}">
      <dsp:nvSpPr>
        <dsp:cNvPr id="0" name=""/>
        <dsp:cNvSpPr/>
      </dsp:nvSpPr>
      <dsp:spPr>
        <a:xfrm>
          <a:off x="137008" y="105046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External pressure</a:t>
          </a:r>
        </a:p>
      </dsp:txBody>
      <dsp:txXfrm>
        <a:off x="137008" y="1050461"/>
        <a:ext cx="1779083" cy="327580"/>
      </dsp:txXfrm>
    </dsp:sp>
    <dsp:sp modelId="{320BBAEA-066E-4BC6-9310-C659637BEDC6}">
      <dsp:nvSpPr>
        <dsp:cNvPr id="0" name=""/>
        <dsp:cNvSpPr/>
      </dsp:nvSpPr>
      <dsp:spPr>
        <a:xfrm>
          <a:off x="3098" y="147156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7CA66-B5AB-4734-874F-1C0F7A21606E}">
      <dsp:nvSpPr>
        <dsp:cNvPr id="0" name=""/>
        <dsp:cNvSpPr/>
      </dsp:nvSpPr>
      <dsp:spPr>
        <a:xfrm>
          <a:off x="137008" y="137804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Measure of understanding</a:t>
          </a:r>
        </a:p>
      </dsp:txBody>
      <dsp:txXfrm>
        <a:off x="137008" y="1378041"/>
        <a:ext cx="1779083" cy="327580"/>
      </dsp:txXfrm>
    </dsp:sp>
    <dsp:sp modelId="{E7A2A566-B492-4BD5-81B8-96022CA48B20}">
      <dsp:nvSpPr>
        <dsp:cNvPr id="0" name=""/>
        <dsp:cNvSpPr/>
      </dsp:nvSpPr>
      <dsp:spPr>
        <a:xfrm>
          <a:off x="2011741" y="404298"/>
          <a:ext cx="1912993" cy="225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2D4F6-ACEC-4C5D-AF1E-90C1FA7B6598}">
      <dsp:nvSpPr>
        <dsp:cNvPr id="0" name=""/>
        <dsp:cNvSpPr/>
      </dsp:nvSpPr>
      <dsp:spPr>
        <a:xfrm>
          <a:off x="2011741" y="488821"/>
          <a:ext cx="140535" cy="140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BB0B90-7D26-4DDF-A9B1-0669A6CA6605}">
      <dsp:nvSpPr>
        <dsp:cNvPr id="0" name=""/>
        <dsp:cNvSpPr/>
      </dsp:nvSpPr>
      <dsp:spPr>
        <a:xfrm>
          <a:off x="2011741" y="0"/>
          <a:ext cx="1912993" cy="4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Labor Share System</a:t>
          </a:r>
        </a:p>
      </dsp:txBody>
      <dsp:txXfrm>
        <a:off x="2011741" y="0"/>
        <a:ext cx="1912993" cy="404298"/>
      </dsp:txXfrm>
    </dsp:sp>
    <dsp:sp modelId="{FB33EEB2-E749-4DF7-95B4-99B06584211B}">
      <dsp:nvSpPr>
        <dsp:cNvPr id="0" name=""/>
        <dsp:cNvSpPr/>
      </dsp:nvSpPr>
      <dsp:spPr>
        <a:xfrm>
          <a:off x="2011741" y="81640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13EBF-ECAC-48A6-8000-5E8B6E429173}">
      <dsp:nvSpPr>
        <dsp:cNvPr id="0" name=""/>
        <dsp:cNvSpPr/>
      </dsp:nvSpPr>
      <dsp:spPr>
        <a:xfrm>
          <a:off x="2145651" y="72288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20% of profits</a:t>
          </a:r>
        </a:p>
      </dsp:txBody>
      <dsp:txXfrm>
        <a:off x="2145651" y="722881"/>
        <a:ext cx="1779083" cy="327580"/>
      </dsp:txXfrm>
    </dsp:sp>
    <dsp:sp modelId="{CEC28320-FC36-403F-9360-F331A2F6972F}">
      <dsp:nvSpPr>
        <dsp:cNvPr id="0" name=""/>
        <dsp:cNvSpPr/>
      </dsp:nvSpPr>
      <dsp:spPr>
        <a:xfrm>
          <a:off x="2011741" y="114398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D00EC-CDD0-47E4-9780-DD4EA8A70E35}">
      <dsp:nvSpPr>
        <dsp:cNvPr id="0" name=""/>
        <dsp:cNvSpPr/>
      </dsp:nvSpPr>
      <dsp:spPr>
        <a:xfrm>
          <a:off x="2145651" y="105046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Helping efficiency?</a:t>
          </a:r>
        </a:p>
      </dsp:txBody>
      <dsp:txXfrm>
        <a:off x="2145651" y="1050461"/>
        <a:ext cx="1779083" cy="327580"/>
      </dsp:txXfrm>
    </dsp:sp>
    <dsp:sp modelId="{C36C0D53-5971-4764-8A24-46E37A5986EB}">
      <dsp:nvSpPr>
        <dsp:cNvPr id="0" name=""/>
        <dsp:cNvSpPr/>
      </dsp:nvSpPr>
      <dsp:spPr>
        <a:xfrm>
          <a:off x="2011741" y="147156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53B08-5BCA-4FAA-AC14-1C603F558A39}">
      <dsp:nvSpPr>
        <dsp:cNvPr id="0" name=""/>
        <dsp:cNvSpPr/>
      </dsp:nvSpPr>
      <dsp:spPr>
        <a:xfrm>
          <a:off x="2145651" y="137804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Extrinsic vs. Intrinsic</a:t>
          </a:r>
        </a:p>
      </dsp:txBody>
      <dsp:txXfrm>
        <a:off x="2145651" y="1378041"/>
        <a:ext cx="1779083" cy="327580"/>
      </dsp:txXfrm>
    </dsp:sp>
    <dsp:sp modelId="{9F289D2B-B1B8-42AD-B4FA-C20B677641E5}">
      <dsp:nvSpPr>
        <dsp:cNvPr id="0" name=""/>
        <dsp:cNvSpPr/>
      </dsp:nvSpPr>
      <dsp:spPr>
        <a:xfrm>
          <a:off x="4020384" y="404298"/>
          <a:ext cx="1912993" cy="225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C6FC7-1121-4799-849A-3BE7B9568387}">
      <dsp:nvSpPr>
        <dsp:cNvPr id="0" name=""/>
        <dsp:cNvSpPr/>
      </dsp:nvSpPr>
      <dsp:spPr>
        <a:xfrm>
          <a:off x="4020384" y="488821"/>
          <a:ext cx="140535" cy="140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8F7498-22BF-4976-8653-1FE155D37E8E}">
      <dsp:nvSpPr>
        <dsp:cNvPr id="0" name=""/>
        <dsp:cNvSpPr/>
      </dsp:nvSpPr>
      <dsp:spPr>
        <a:xfrm>
          <a:off x="4020384" y="0"/>
          <a:ext cx="1912993" cy="4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Market Share Focus</a:t>
          </a:r>
        </a:p>
      </dsp:txBody>
      <dsp:txXfrm>
        <a:off x="4020384" y="0"/>
        <a:ext cx="1912993" cy="404298"/>
      </dsp:txXfrm>
    </dsp:sp>
    <dsp:sp modelId="{6E4B4F6C-1A64-4E16-BA89-5946B6C7F11C}">
      <dsp:nvSpPr>
        <dsp:cNvPr id="0" name=""/>
        <dsp:cNvSpPr/>
      </dsp:nvSpPr>
      <dsp:spPr>
        <a:xfrm>
          <a:off x="4020384" y="81640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EB40B-E74F-4B24-BEAD-6403F0BA1980}">
      <dsp:nvSpPr>
        <dsp:cNvPr id="0" name=""/>
        <dsp:cNvSpPr/>
      </dsp:nvSpPr>
      <dsp:spPr>
        <a:xfrm>
          <a:off x="4154294" y="72288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Hinder motivation</a:t>
          </a:r>
        </a:p>
      </dsp:txBody>
      <dsp:txXfrm>
        <a:off x="4154294" y="722881"/>
        <a:ext cx="1779083" cy="327580"/>
      </dsp:txXfrm>
    </dsp:sp>
    <dsp:sp modelId="{F9595D9A-15A0-4F4F-9AB0-297EB5082EFA}">
      <dsp:nvSpPr>
        <dsp:cNvPr id="0" name=""/>
        <dsp:cNvSpPr/>
      </dsp:nvSpPr>
      <dsp:spPr>
        <a:xfrm>
          <a:off x="4020384" y="114398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ED793-C64A-4468-8F7D-0BEE8AD76ECC}">
      <dsp:nvSpPr>
        <dsp:cNvPr id="0" name=""/>
        <dsp:cNvSpPr/>
      </dsp:nvSpPr>
      <dsp:spPr>
        <a:xfrm>
          <a:off x="4154294" y="105046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Intense competition</a:t>
          </a:r>
        </a:p>
      </dsp:txBody>
      <dsp:txXfrm>
        <a:off x="4154294" y="1050461"/>
        <a:ext cx="1779083" cy="327580"/>
      </dsp:txXfrm>
    </dsp:sp>
    <dsp:sp modelId="{B8B6E2D3-F79C-4E14-9BA5-BD7FAB5423F9}">
      <dsp:nvSpPr>
        <dsp:cNvPr id="0" name=""/>
        <dsp:cNvSpPr/>
      </dsp:nvSpPr>
      <dsp:spPr>
        <a:xfrm>
          <a:off x="4020384" y="147156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18EA9-9037-48C1-A2D4-524FAF4D80C5}">
      <dsp:nvSpPr>
        <dsp:cNvPr id="0" name=""/>
        <dsp:cNvSpPr/>
      </dsp:nvSpPr>
      <dsp:spPr>
        <a:xfrm>
          <a:off x="4154294" y="137804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International market</a:t>
          </a:r>
        </a:p>
      </dsp:txBody>
      <dsp:txXfrm>
        <a:off x="4154294" y="1378041"/>
        <a:ext cx="1779083" cy="327580"/>
      </dsp:txXfrm>
    </dsp:sp>
    <dsp:sp modelId="{1C900FDB-E310-448B-AC64-C06E8CC2A305}">
      <dsp:nvSpPr>
        <dsp:cNvPr id="0" name=""/>
        <dsp:cNvSpPr/>
      </dsp:nvSpPr>
      <dsp:spPr>
        <a:xfrm>
          <a:off x="6029027" y="404298"/>
          <a:ext cx="1912993" cy="225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21D62-3116-461E-AA03-7098FC475159}">
      <dsp:nvSpPr>
        <dsp:cNvPr id="0" name=""/>
        <dsp:cNvSpPr/>
      </dsp:nvSpPr>
      <dsp:spPr>
        <a:xfrm>
          <a:off x="6029027" y="488821"/>
          <a:ext cx="140535" cy="1405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2FD66-DBE5-4C6C-B382-92664558395C}">
      <dsp:nvSpPr>
        <dsp:cNvPr id="0" name=""/>
        <dsp:cNvSpPr/>
      </dsp:nvSpPr>
      <dsp:spPr>
        <a:xfrm>
          <a:off x="6029027" y="0"/>
          <a:ext cx="1912993" cy="404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Best Service Principle</a:t>
          </a:r>
        </a:p>
      </dsp:txBody>
      <dsp:txXfrm>
        <a:off x="6029027" y="0"/>
        <a:ext cx="1912993" cy="404298"/>
      </dsp:txXfrm>
    </dsp:sp>
    <dsp:sp modelId="{248F01D3-E648-4050-85C2-9C3EE492B146}">
      <dsp:nvSpPr>
        <dsp:cNvPr id="0" name=""/>
        <dsp:cNvSpPr/>
      </dsp:nvSpPr>
      <dsp:spPr>
        <a:xfrm>
          <a:off x="6029027" y="81640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510012-9988-436C-AF65-80D592444158}">
      <dsp:nvSpPr>
        <dsp:cNvPr id="0" name=""/>
        <dsp:cNvSpPr/>
      </dsp:nvSpPr>
      <dsp:spPr>
        <a:xfrm>
          <a:off x="6162937" y="72288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Unclear guideline</a:t>
          </a:r>
        </a:p>
      </dsp:txBody>
      <dsp:txXfrm>
        <a:off x="6162937" y="722881"/>
        <a:ext cx="1779083" cy="327580"/>
      </dsp:txXfrm>
    </dsp:sp>
    <dsp:sp modelId="{0181750B-A748-4097-A160-B7E083FFFEF7}">
      <dsp:nvSpPr>
        <dsp:cNvPr id="0" name=""/>
        <dsp:cNvSpPr/>
      </dsp:nvSpPr>
      <dsp:spPr>
        <a:xfrm>
          <a:off x="6029027" y="1143985"/>
          <a:ext cx="140531" cy="1405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B9E34-9A11-4877-AAE3-C168812FE7EB}">
      <dsp:nvSpPr>
        <dsp:cNvPr id="0" name=""/>
        <dsp:cNvSpPr/>
      </dsp:nvSpPr>
      <dsp:spPr>
        <a:xfrm>
          <a:off x="6162937" y="1050461"/>
          <a:ext cx="1779083" cy="32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Customer satisfaction</a:t>
          </a:r>
        </a:p>
      </dsp:txBody>
      <dsp:txXfrm>
        <a:off x="6162937" y="1050461"/>
        <a:ext cx="1779083" cy="3275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5D722-84FF-469D-9239-A41ACB1EC847}">
      <dsp:nvSpPr>
        <dsp:cNvPr id="0" name=""/>
        <dsp:cNvSpPr/>
      </dsp:nvSpPr>
      <dsp:spPr>
        <a:xfrm>
          <a:off x="5398" y="430445"/>
          <a:ext cx="2036710" cy="239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8C8D83-5DB1-4E27-9914-FF6AA839A4D2}">
      <dsp:nvSpPr>
        <dsp:cNvPr id="0" name=""/>
        <dsp:cNvSpPr/>
      </dsp:nvSpPr>
      <dsp:spPr>
        <a:xfrm>
          <a:off x="5398" y="520434"/>
          <a:ext cx="149624" cy="149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88CAA0-FB93-49F8-A919-A2CD3C728FBB}">
      <dsp:nvSpPr>
        <dsp:cNvPr id="0" name=""/>
        <dsp:cNvSpPr/>
      </dsp:nvSpPr>
      <dsp:spPr>
        <a:xfrm>
          <a:off x="5398" y="0"/>
          <a:ext cx="2036710" cy="43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Job Appraisal</a:t>
          </a:r>
        </a:p>
      </dsp:txBody>
      <dsp:txXfrm>
        <a:off x="5398" y="0"/>
        <a:ext cx="2036710" cy="430445"/>
      </dsp:txXfrm>
    </dsp:sp>
    <dsp:sp modelId="{76C16727-15D1-41C9-92D4-3ADFF6C70B9F}">
      <dsp:nvSpPr>
        <dsp:cNvPr id="0" name=""/>
        <dsp:cNvSpPr/>
      </dsp:nvSpPr>
      <dsp:spPr>
        <a:xfrm>
          <a:off x="5398" y="869203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504E1-6655-4FF7-8DB7-DDB1A515C25C}">
      <dsp:nvSpPr>
        <dsp:cNvPr id="0" name=""/>
        <dsp:cNvSpPr/>
      </dsp:nvSpPr>
      <dsp:spPr>
        <a:xfrm>
          <a:off x="147968" y="769631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ABC appraisal for fairness</a:t>
          </a:r>
        </a:p>
      </dsp:txBody>
      <dsp:txXfrm>
        <a:off x="147968" y="769631"/>
        <a:ext cx="1894140" cy="348765"/>
      </dsp:txXfrm>
    </dsp:sp>
    <dsp:sp modelId="{B9872DF5-BC5E-4AF5-9B32-62655D0EC39D}">
      <dsp:nvSpPr>
        <dsp:cNvPr id="0" name=""/>
        <dsp:cNvSpPr/>
      </dsp:nvSpPr>
      <dsp:spPr>
        <a:xfrm>
          <a:off x="5398" y="1217969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DFFB3-1DBA-4883-83B1-B64B48E3D963}">
      <dsp:nvSpPr>
        <dsp:cNvPr id="0" name=""/>
        <dsp:cNvSpPr/>
      </dsp:nvSpPr>
      <dsp:spPr>
        <a:xfrm>
          <a:off x="147968" y="1118396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Last chances granted for improvement</a:t>
          </a:r>
        </a:p>
      </dsp:txBody>
      <dsp:txXfrm>
        <a:off x="147968" y="1118396"/>
        <a:ext cx="1894140" cy="348765"/>
      </dsp:txXfrm>
    </dsp:sp>
    <dsp:sp modelId="{5038203A-8601-4A21-BD96-2928C6A345C6}">
      <dsp:nvSpPr>
        <dsp:cNvPr id="0" name=""/>
        <dsp:cNvSpPr/>
      </dsp:nvSpPr>
      <dsp:spPr>
        <a:xfrm>
          <a:off x="5398" y="1566735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97487-615A-4259-8416-B0958BA8F42C}">
      <dsp:nvSpPr>
        <dsp:cNvPr id="0" name=""/>
        <dsp:cNvSpPr/>
      </dsp:nvSpPr>
      <dsp:spPr>
        <a:xfrm>
          <a:off x="147968" y="1467162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Consideration for R&amp;D team</a:t>
          </a:r>
        </a:p>
      </dsp:txBody>
      <dsp:txXfrm>
        <a:off x="147968" y="1467162"/>
        <a:ext cx="1894140" cy="348765"/>
      </dsp:txXfrm>
    </dsp:sp>
    <dsp:sp modelId="{D8F8B1F8-5AFD-4152-AC98-0B50DA1D2579}">
      <dsp:nvSpPr>
        <dsp:cNvPr id="0" name=""/>
        <dsp:cNvSpPr/>
      </dsp:nvSpPr>
      <dsp:spPr>
        <a:xfrm>
          <a:off x="2143944" y="430445"/>
          <a:ext cx="2036710" cy="239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9127D-3F78-488D-B02B-94A05F23C3F4}">
      <dsp:nvSpPr>
        <dsp:cNvPr id="0" name=""/>
        <dsp:cNvSpPr/>
      </dsp:nvSpPr>
      <dsp:spPr>
        <a:xfrm>
          <a:off x="2143944" y="520434"/>
          <a:ext cx="149624" cy="149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259C1-C322-4145-84E9-CEE5B2939C35}">
      <dsp:nvSpPr>
        <dsp:cNvPr id="0" name=""/>
        <dsp:cNvSpPr/>
      </dsp:nvSpPr>
      <dsp:spPr>
        <a:xfrm>
          <a:off x="2143944" y="0"/>
          <a:ext cx="2036710" cy="43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Seeking New Talent</a:t>
          </a:r>
        </a:p>
      </dsp:txBody>
      <dsp:txXfrm>
        <a:off x="2143944" y="0"/>
        <a:ext cx="2036710" cy="430445"/>
      </dsp:txXfrm>
    </dsp:sp>
    <dsp:sp modelId="{64ABAD31-4648-4226-89AD-B64A94A8AA5D}">
      <dsp:nvSpPr>
        <dsp:cNvPr id="0" name=""/>
        <dsp:cNvSpPr/>
      </dsp:nvSpPr>
      <dsp:spPr>
        <a:xfrm>
          <a:off x="2143944" y="869203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B8F9C-DB5E-4FBB-96B6-9D950F2E769F}">
      <dsp:nvSpPr>
        <dsp:cNvPr id="0" name=""/>
        <dsp:cNvSpPr/>
      </dsp:nvSpPr>
      <dsp:spPr>
        <a:xfrm>
          <a:off x="2286514" y="769631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Industry-competitive salary</a:t>
          </a:r>
        </a:p>
      </dsp:txBody>
      <dsp:txXfrm>
        <a:off x="2286514" y="769631"/>
        <a:ext cx="1894140" cy="348765"/>
      </dsp:txXfrm>
    </dsp:sp>
    <dsp:sp modelId="{4D050D04-D81D-4686-8FAB-E50A86DFB64B}">
      <dsp:nvSpPr>
        <dsp:cNvPr id="0" name=""/>
        <dsp:cNvSpPr/>
      </dsp:nvSpPr>
      <dsp:spPr>
        <a:xfrm>
          <a:off x="2143944" y="1217969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D0FC8-DE04-4008-9F40-7A1C3864307D}">
      <dsp:nvSpPr>
        <dsp:cNvPr id="0" name=""/>
        <dsp:cNvSpPr/>
      </dsp:nvSpPr>
      <dsp:spPr>
        <a:xfrm>
          <a:off x="2286514" y="1118396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Staff poaching</a:t>
          </a:r>
        </a:p>
      </dsp:txBody>
      <dsp:txXfrm>
        <a:off x="2286514" y="1118396"/>
        <a:ext cx="1894140" cy="348765"/>
      </dsp:txXfrm>
    </dsp:sp>
    <dsp:sp modelId="{E476B8AA-F0CA-404B-8FB0-B51A306F6901}">
      <dsp:nvSpPr>
        <dsp:cNvPr id="0" name=""/>
        <dsp:cNvSpPr/>
      </dsp:nvSpPr>
      <dsp:spPr>
        <a:xfrm>
          <a:off x="2143944" y="1566735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E487E-8DB3-4A4E-91FF-C3CDAEE7EC62}">
      <dsp:nvSpPr>
        <dsp:cNvPr id="0" name=""/>
        <dsp:cNvSpPr/>
      </dsp:nvSpPr>
      <dsp:spPr>
        <a:xfrm>
          <a:off x="2286514" y="1467162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Access to highly-educated candidates</a:t>
          </a:r>
        </a:p>
      </dsp:txBody>
      <dsp:txXfrm>
        <a:off x="2286514" y="1467162"/>
        <a:ext cx="1894140" cy="348765"/>
      </dsp:txXfrm>
    </dsp:sp>
    <dsp:sp modelId="{A447C320-F0D0-498D-8ECB-5F4BD506FB16}">
      <dsp:nvSpPr>
        <dsp:cNvPr id="0" name=""/>
        <dsp:cNvSpPr/>
      </dsp:nvSpPr>
      <dsp:spPr>
        <a:xfrm>
          <a:off x="4282490" y="430445"/>
          <a:ext cx="2036710" cy="2396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6E3E1-A95E-42A1-B01B-B4125C64B7FF}">
      <dsp:nvSpPr>
        <dsp:cNvPr id="0" name=""/>
        <dsp:cNvSpPr/>
      </dsp:nvSpPr>
      <dsp:spPr>
        <a:xfrm>
          <a:off x="4282490" y="520434"/>
          <a:ext cx="149624" cy="149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C81F87-9C3C-452E-A449-BBA6E05F3278}">
      <dsp:nvSpPr>
        <dsp:cNvPr id="0" name=""/>
        <dsp:cNvSpPr/>
      </dsp:nvSpPr>
      <dsp:spPr>
        <a:xfrm>
          <a:off x="4282490" y="0"/>
          <a:ext cx="2036710" cy="43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Distant Marketing Team</a:t>
          </a:r>
        </a:p>
      </dsp:txBody>
      <dsp:txXfrm>
        <a:off x="4282490" y="0"/>
        <a:ext cx="2036710" cy="430445"/>
      </dsp:txXfrm>
    </dsp:sp>
    <dsp:sp modelId="{CFD09FD7-CD5D-4478-B203-0C1D517C9340}">
      <dsp:nvSpPr>
        <dsp:cNvPr id="0" name=""/>
        <dsp:cNvSpPr/>
      </dsp:nvSpPr>
      <dsp:spPr>
        <a:xfrm>
          <a:off x="4282490" y="869203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2B6B1-28BB-43F8-9E6C-5F44A665263F}">
      <dsp:nvSpPr>
        <dsp:cNvPr id="0" name=""/>
        <dsp:cNvSpPr/>
      </dsp:nvSpPr>
      <dsp:spPr>
        <a:xfrm>
          <a:off x="4425060" y="769631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Geographical distance</a:t>
          </a:r>
        </a:p>
      </dsp:txBody>
      <dsp:txXfrm>
        <a:off x="4425060" y="769631"/>
        <a:ext cx="1894140" cy="348765"/>
      </dsp:txXfrm>
    </dsp:sp>
    <dsp:sp modelId="{D7D6AEE9-C93F-416B-A445-810AC1E46011}">
      <dsp:nvSpPr>
        <dsp:cNvPr id="0" name=""/>
        <dsp:cNvSpPr/>
      </dsp:nvSpPr>
      <dsp:spPr>
        <a:xfrm>
          <a:off x="4282490" y="1217969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4DAB2-90DC-4888-8D9E-40C278C13521}">
      <dsp:nvSpPr>
        <dsp:cNvPr id="0" name=""/>
        <dsp:cNvSpPr/>
      </dsp:nvSpPr>
      <dsp:spPr>
        <a:xfrm>
          <a:off x="4425060" y="1118396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Lack of interaction with the headquarters</a:t>
          </a:r>
        </a:p>
      </dsp:txBody>
      <dsp:txXfrm>
        <a:off x="4425060" y="1118396"/>
        <a:ext cx="1894140" cy="348765"/>
      </dsp:txXfrm>
    </dsp:sp>
    <dsp:sp modelId="{725B4E83-80D9-4773-B516-11DD41C07C38}">
      <dsp:nvSpPr>
        <dsp:cNvPr id="0" name=""/>
        <dsp:cNvSpPr/>
      </dsp:nvSpPr>
      <dsp:spPr>
        <a:xfrm>
          <a:off x="4282490" y="1566735"/>
          <a:ext cx="149620" cy="149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600C4-32E1-4512-BDF8-4AF0EEA7B23D}">
      <dsp:nvSpPr>
        <dsp:cNvPr id="0" name=""/>
        <dsp:cNvSpPr/>
      </dsp:nvSpPr>
      <dsp:spPr>
        <a:xfrm>
          <a:off x="4425060" y="1467162"/>
          <a:ext cx="1894140" cy="348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Inconsistent cultural resonance</a:t>
          </a:r>
        </a:p>
      </dsp:txBody>
      <dsp:txXfrm>
        <a:off x="4425060" y="1467162"/>
        <a:ext cx="1894140" cy="348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8A20C-9088-4C2B-9AC0-69B015ED7876}">
      <dsp:nvSpPr>
        <dsp:cNvPr id="0" name=""/>
        <dsp:cNvSpPr/>
      </dsp:nvSpPr>
      <dsp:spPr>
        <a:xfrm>
          <a:off x="1048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One Culture</a:t>
          </a:r>
        </a:p>
      </dsp:txBody>
      <dsp:txXfrm>
        <a:off x="162077" y="0"/>
        <a:ext cx="955056" cy="322057"/>
      </dsp:txXfrm>
    </dsp:sp>
    <dsp:sp modelId="{B006CB16-3F3B-4A0C-B49B-5AC2B6BD85AF}">
      <dsp:nvSpPr>
        <dsp:cNvPr id="0" name=""/>
        <dsp:cNvSpPr/>
      </dsp:nvSpPr>
      <dsp:spPr>
        <a:xfrm>
          <a:off x="1150450" y="0"/>
          <a:ext cx="1277113" cy="322057"/>
        </a:xfrm>
        <a:prstGeom prst="chevron">
          <a:avLst/>
        </a:prstGeom>
        <a:solidFill>
          <a:srgbClr val="263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Greater Good</a:t>
          </a:r>
        </a:p>
      </dsp:txBody>
      <dsp:txXfrm>
        <a:off x="1311479" y="0"/>
        <a:ext cx="955056" cy="322057"/>
      </dsp:txXfrm>
    </dsp:sp>
    <dsp:sp modelId="{552A124E-1FCA-41C1-9FDB-CFD4A673A9D0}">
      <dsp:nvSpPr>
        <dsp:cNvPr id="0" name=""/>
        <dsp:cNvSpPr/>
      </dsp:nvSpPr>
      <dsp:spPr>
        <a:xfrm>
          <a:off x="2299852" y="0"/>
          <a:ext cx="1277113" cy="322057"/>
        </a:xfrm>
        <a:prstGeom prst="chevron">
          <a:avLst/>
        </a:prstGeom>
        <a:solidFill>
          <a:srgbClr val="00A1D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+mj-lt"/>
              <a:cs typeface="Arial" panose="020B0604020202020204" pitchFamily="34" charset="0"/>
            </a:rPr>
            <a:t>Strategic Move</a:t>
          </a:r>
        </a:p>
      </dsp:txBody>
      <dsp:txXfrm>
        <a:off x="2460881" y="0"/>
        <a:ext cx="955056" cy="322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B5E74-B1E5-492F-9C0F-CBD3EC0F9D89}" type="datetimeFigureOut">
              <a:rPr lang="en-US" smtClean="0"/>
              <a:t>10/8/2017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B23FA-16C3-4552-BDBC-D469EA1824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9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2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11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12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13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15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16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17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18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19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21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22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3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23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4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5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6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7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8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9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>
                <a:solidFill>
                  <a:srgbClr val="363D3D"/>
                </a:solidFill>
                <a:latin typeface="Corbel"/>
              </a:rPr>
              <a:pPr/>
              <a:t>10</a:t>
            </a:fld>
            <a:endParaRPr lang="en-US" dirty="0">
              <a:solidFill>
                <a:srgbClr val="363D3D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2137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7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98919"/>
            <a:ext cx="9144000" cy="259081"/>
          </a:xfrm>
          <a:prstGeom prst="rect">
            <a:avLst/>
          </a:prstGeom>
          <a:solidFill>
            <a:srgbClr val="263050"/>
          </a:solidFill>
          <a:ln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190" y="6566724"/>
            <a:ext cx="9141620" cy="27432"/>
          </a:xfrm>
          <a:prstGeom prst="rect">
            <a:avLst/>
          </a:prstGeom>
          <a:solidFill>
            <a:schemeClr val="bg1"/>
          </a:solidFill>
          <a:ln w="381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67360"/>
            <a:ext cx="713232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901953"/>
            <a:ext cx="713232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9" name="Picture 40" descr="iu_h_wh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629400"/>
            <a:ext cx="1295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1540" y="6620256"/>
            <a:ext cx="4800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2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A8D9AD5-F248-4919-864A-CFD76CC027D6}" type="slidenum">
              <a:rPr lang="en-US" smtClean="0">
                <a:solidFill>
                  <a:srgbClr val="E5E8E8"/>
                </a:solidFill>
                <a:latin typeface="Corbe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E5E8E8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37209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6858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255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0574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Wingdings" pitchFamily="2" charset="2"/>
        <a:buChar char="§"/>
        <a:defRPr sz="1500" kern="1200">
          <a:solidFill>
            <a:schemeClr val="tx2"/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SzPct val="80000"/>
        <a:buFont typeface="Wingdings" pitchFamily="2" charset="2"/>
        <a:buChar char="§"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140589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64592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188595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125980" indent="-171450" algn="l" defTabSz="6858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uact=8&amp;docid=XtF5FHLLH4pLhM&amp;tbnid=QzACrpsul5RMJM:&amp;ved=0CAUQjRw&amp;url=http://www.interiorideas.com.my/interiorproducts/prod_brand.php?b_id=7&amp;cat_id=0&amp;acc_id=20&amp;ei=SOcYU7HFOsrFqwHWhICADg&amp;bvm=bv.62577051,d.aWM&amp;psig=AFQjCNEOfL5PCAO-RAc7LLHcZdlogNayrw&amp;ust=1394227326685851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15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7.xml"/><Relationship Id="rId5" Type="http://schemas.openxmlformats.org/officeDocument/2006/relationships/image" Target="../media/image17.png"/><Relationship Id="rId10" Type="http://schemas.microsoft.com/office/2007/relationships/diagramDrawing" Target="../diagrams/drawing7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&amp;esrc=s&amp;frm=1&amp;source=images&amp;cd=&amp;cad=rja&amp;uact=8&amp;docid=nWAywk-deG2ZUM&amp;tbnid=cykydSXOL5lKCM:&amp;ved=0CAUQjRw&amp;url=http://www.labbrand.com/brand-source/chinese-consumers-emerging-trends-and-interesting-findings&amp;ei=ewEZU4a-DMWergHkuIDICw&amp;psig=AFQjCNGXkEBTitOX_O9-pERPwrI7684aFA&amp;ust=1394234076530114" TargetMode="Externa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9.jpeg"/><Relationship Id="rId5" Type="http://schemas.openxmlformats.org/officeDocument/2006/relationships/diagramQuickStyle" Target="../diagrams/quickStyle8.xml"/><Relationship Id="rId10" Type="http://schemas.openxmlformats.org/officeDocument/2006/relationships/hyperlink" Target="http://www.google.com/url?sa=i&amp;rct=j&amp;q=&amp;esrc=s&amp;frm=1&amp;source=images&amp;cd=&amp;cad=rja&amp;uact=8&amp;docid=o4wYuhvWXzf-1M&amp;tbnid=yp2zqHdYqaimxM:&amp;ved=0CAUQjRw&amp;url=http://jingdaily.com/chinas-luxury-market-evolving-not-declining/&amp;ei=FwIZU9iZOcurqQG7q4FA&amp;psig=AFQjCNHQJsBM3yh-dmX6y2j9FYDCGEwc-Q&amp;ust=1394234248485453" TargetMode="External"/><Relationship Id="rId4" Type="http://schemas.openxmlformats.org/officeDocument/2006/relationships/diagramLayout" Target="../diagrams/layout8.xml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1.jpg"/><Relationship Id="rId4" Type="http://schemas.openxmlformats.org/officeDocument/2006/relationships/diagramLayout" Target="../diagrams/layout9.xml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&amp;esrc=s&amp;frm=1&amp;source=images&amp;cd=&amp;cad=rja&amp;uact=8&amp;docid=XtF5FHLLH4pLhM&amp;tbnid=QzACrpsul5RMJM:&amp;ved=0CAUQjRw&amp;url=http://www.interiorideas.com.my/interiorproducts/prod_brand.php?b_id=7&amp;cat_id=0&amp;acc_id=20&amp;ei=SOcYU7HFOsrFqwHWhICADg&amp;bvm=bv.62577051,d.aWM&amp;psig=AFQjCNEOfL5PCAO-RAc7LLHcZdlogNayrw&amp;ust=1394227326685851" TargetMode="Externa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microsoft.com/office/2007/relationships/hdphoto" Target="../media/hdphoto1.wdp"/><Relationship Id="rId4" Type="http://schemas.openxmlformats.org/officeDocument/2006/relationships/diagramLayout" Target="../diagrams/layout11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.xls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uact=8&amp;docid=wE-aT_DCchzZ3M&amp;tbnid=unSdzyB-VGBSpM:&amp;ved=0CAUQjRw&amp;url=http://www.estarinc.ca/index.php?route=product/product&amp;product_id=3555&amp;ei=1ugYU-K1KIT1qwHe6YHgBQ&amp;bvm=bv.62577051,d.aWM&amp;psig=AFQjCNED6QvCdV_tt5Gs8IWIgAavB3dfTA&amp;ust=13942276914210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thomas.edu/cathstudies/cst/conferences/thegoodcompany/Finalpapers/Hong%20Soon%20Han%20Final%20.pdf" TargetMode="External"/><Relationship Id="rId2" Type="http://schemas.openxmlformats.org/officeDocument/2006/relationships/hyperlink" Target="http://press.princeton.edu/chapters/s917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&amp;esrc=s&amp;frm=1&amp;source=images&amp;cd=&amp;cad=rja&amp;uact=8&amp;docid=xRPrbTvumdWNRM&amp;tbnid=zulGhMyRdnUziM:&amp;ved=0CAUQjRw&amp;url=http://www.brandigg.de/brand/FOTILE&amp;ei=je0YU6i8DMuJqQHhz4CIDA&amp;bvm=bv.62577051,d.aWM&amp;psig=AFQjCNED6QvCdV_tt5Gs8IWIgAavB3dfTA&amp;ust=1394227691421004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3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r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rgbClr val="77B142"/>
                </a:solidFill>
              </a:rPr>
              <a:t>FOTILE’s Next Steps</a:t>
            </a:r>
            <a:endParaRPr lang="fr-CA" sz="4400" b="1" dirty="0">
              <a:solidFill>
                <a:srgbClr val="77B142"/>
              </a:solidFill>
            </a:endParaRPr>
          </a:p>
        </p:txBody>
      </p:sp>
      <p:sp>
        <p:nvSpPr>
          <p:cNvPr id="2051" name="Sous-titre 2"/>
          <p:cNvSpPr>
            <a:spLocks noGrp="1"/>
          </p:cNvSpPr>
          <p:nvPr>
            <p:ph type="subTitle" idx="1"/>
          </p:nvPr>
        </p:nvSpPr>
        <p:spPr>
          <a:xfrm>
            <a:off x="1371600" y="1676400"/>
            <a:ext cx="6400800" cy="915988"/>
          </a:xfrm>
        </p:spPr>
        <p:txBody>
          <a:bodyPr anchor="ctr">
            <a:normAutofit/>
          </a:bodyPr>
          <a:lstStyle/>
          <a:p>
            <a:r>
              <a:rPr lang="en-US" sz="2000" i="1" dirty="0">
                <a:latin typeface="Cambria"/>
                <a:ea typeface="Malgun Gothic"/>
                <a:cs typeface="Times New Roman"/>
              </a:rPr>
              <a:t>Infusing Confucian values into the conventional management practices </a:t>
            </a:r>
            <a:endParaRPr lang="fr-CA" sz="2000" dirty="0">
              <a:solidFill>
                <a:srgbClr val="401427"/>
              </a:solidFill>
            </a:endParaRPr>
          </a:p>
        </p:txBody>
      </p:sp>
      <p:pic>
        <p:nvPicPr>
          <p:cNvPr id="5" name="Picture 7" descr="http://www.interiorideas.com.my/interiorproducts/interFileTransfer/company/logo/20fotile%20logo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273" b="69545" l="0" r="100000">
                        <a14:foregroundMark x1="35714" y1="45455" x2="35714" y2="45455"/>
                        <a14:foregroundMark x1="10150" y1="47273" x2="10150" y2="47273"/>
                        <a14:foregroundMark x1="44361" y1="49091" x2="44361" y2="49091"/>
                        <a14:foregroundMark x1="51880" y1="47273" x2="51880" y2="47273"/>
                        <a14:foregroundMark x1="59023" y1="47727" x2="59023" y2="47727"/>
                        <a14:foregroundMark x1="91729" y1="54091" x2="91729" y2="54091"/>
                        <a14:foregroundMark x1="89098" y1="54545" x2="89098" y2="54545"/>
                        <a14:foregroundMark x1="84211" y1="54545" x2="84211" y2="54545"/>
                        <a14:foregroundMark x1="79699" y1="55000" x2="79699" y2="55000"/>
                        <a14:foregroundMark x1="72932" y1="54545" x2="72932" y2="54545"/>
                        <a14:foregroundMark x1="72932" y1="48636" x2="72932" y2="48636"/>
                        <a14:foregroundMark x1="75564" y1="49545" x2="75564" y2="49545"/>
                        <a14:foregroundMark x1="78571" y1="49091" x2="78571" y2="49091"/>
                        <a14:foregroundMark x1="81579" y1="49545" x2="81579" y2="49545"/>
                        <a14:foregroundMark x1="84211" y1="49091" x2="84211" y2="49091"/>
                        <a14:foregroundMark x1="86842" y1="48636" x2="86842" y2="48636"/>
                        <a14:foregroundMark x1="24436" y1="42727" x2="24436" y2="42727"/>
                        <a14:backgroundMark x1="75940" y1="49545" x2="75940" y2="49545"/>
                        <a14:backgroundMark x1="78947" y1="54091" x2="78947" y2="54091"/>
                        <a14:backgroundMark x1="80827" y1="53636" x2="80827" y2="53636"/>
                        <a14:backgroundMark x1="88346" y1="53636" x2="88346" y2="53636"/>
                        <a14:backgroundMark x1="84211" y1="53636" x2="84211" y2="53636"/>
                        <a14:backgroundMark x1="24812" y1="49091" x2="24812" y2="4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869" b="31034"/>
          <a:stretch/>
        </p:blipFill>
        <p:spPr bwMode="auto">
          <a:xfrm>
            <a:off x="0" y="5715000"/>
            <a:ext cx="2971800" cy="9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324600" y="5638800"/>
            <a:ext cx="2819400" cy="533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Consulting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7150" y="6170902"/>
            <a:ext cx="5257800" cy="38229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63050"/>
                </a:solidFill>
              </a:rPr>
              <a:t>Bobby Mulligan, Danny Kim, Kido Park, Lesley Lin</a:t>
            </a:r>
            <a:endParaRPr lang="fr-CA" b="1" dirty="0">
              <a:solidFill>
                <a:srgbClr val="263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Promote corporate social responsibility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"/>
          <p:cNvGrpSpPr/>
          <p:nvPr/>
        </p:nvGrpSpPr>
        <p:grpSpPr>
          <a:xfrm>
            <a:off x="789190" y="914400"/>
            <a:ext cx="7772398" cy="269379"/>
            <a:chOff x="-1569719" y="1001360"/>
            <a:chExt cx="7772398" cy="269379"/>
          </a:xfrm>
        </p:grpSpPr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-1569719" y="1001360"/>
              <a:ext cx="7772398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Make more contributions back to the community</a:t>
              </a: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-1569719" y="1270739"/>
              <a:ext cx="7772398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1" name="Rectangle 21"/>
          <p:cNvSpPr/>
          <p:nvPr/>
        </p:nvSpPr>
        <p:spPr>
          <a:xfrm>
            <a:off x="762002" y="2520355"/>
            <a:ext cx="2129784" cy="1787624"/>
          </a:xfrm>
          <a:prstGeom prst="rect">
            <a:avLst/>
          </a:prstGeom>
          <a:noFill/>
          <a:ln w="28575"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bIns="27432" rtlCol="0" anchor="t"/>
          <a:lstStyle/>
          <a:p>
            <a:pPr marL="144000" indent="-144000" eaLnBrk="0" hangingPunct="0">
              <a:spcBef>
                <a:spcPts val="0"/>
              </a:spcBef>
              <a:spcAft>
                <a:spcPts val="300"/>
              </a:spcAft>
              <a:buClr>
                <a:srgbClr val="647E9E"/>
              </a:buClr>
              <a:buSzPct val="100000"/>
              <a:buFont typeface="Wingdings" pitchFamily="2" charset="2"/>
              <a:buChar char="n"/>
              <a:defRPr/>
            </a:pPr>
            <a:r>
              <a:rPr kumimoji="1" lang="en-US" sz="14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 Open up FOTILE University to the public who are interested in Confucianism</a:t>
            </a:r>
          </a:p>
          <a:p>
            <a:pPr marL="144000" indent="-144000" eaLnBrk="0" hangingPunct="0">
              <a:spcBef>
                <a:spcPts val="0"/>
              </a:spcBef>
              <a:spcAft>
                <a:spcPts val="300"/>
              </a:spcAft>
              <a:buClr>
                <a:srgbClr val="647E9E"/>
              </a:buClr>
              <a:buSzPct val="100000"/>
              <a:buFont typeface="Wingdings" pitchFamily="2" charset="2"/>
              <a:buChar char="n"/>
              <a:defRPr/>
            </a:pPr>
            <a:r>
              <a:rPr kumimoji="1" lang="en-US" sz="14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Offer special classes in Confucianism within business context and special interests</a:t>
            </a:r>
          </a:p>
        </p:txBody>
      </p:sp>
      <p:sp>
        <p:nvSpPr>
          <p:cNvPr id="52" name="Rectangle 24"/>
          <p:cNvSpPr/>
          <p:nvPr/>
        </p:nvSpPr>
        <p:spPr>
          <a:xfrm>
            <a:off x="762000" y="4372303"/>
            <a:ext cx="2129786" cy="545276"/>
          </a:xfrm>
          <a:prstGeom prst="rect">
            <a:avLst/>
          </a:prstGeom>
          <a:noFill/>
          <a:ln w="25400"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63050"/>
                </a:solidFill>
                <a:latin typeface="+mj-lt"/>
                <a:cs typeface="Arial" panose="020B0604020202020204" pitchFamily="34" charset="0"/>
              </a:rPr>
              <a:t>FOTILE University for Public</a:t>
            </a:r>
          </a:p>
        </p:txBody>
      </p:sp>
      <p:sp>
        <p:nvSpPr>
          <p:cNvPr id="53" name="Rectangle 25"/>
          <p:cNvSpPr/>
          <p:nvPr/>
        </p:nvSpPr>
        <p:spPr>
          <a:xfrm>
            <a:off x="6507670" y="4372303"/>
            <a:ext cx="2127805" cy="545276"/>
          </a:xfrm>
          <a:prstGeom prst="rect">
            <a:avLst/>
          </a:prstGeom>
          <a:noFill/>
          <a:ln w="25400"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263050"/>
                </a:solidFill>
                <a:latin typeface="+mj-lt"/>
                <a:cs typeface="Arial" panose="020B0604020202020204" pitchFamily="34" charset="0"/>
              </a:rPr>
              <a:t>Volunteer Work Days</a:t>
            </a:r>
          </a:p>
        </p:txBody>
      </p:sp>
      <p:sp>
        <p:nvSpPr>
          <p:cNvPr id="54" name="Rectangle 25"/>
          <p:cNvSpPr/>
          <p:nvPr/>
        </p:nvSpPr>
        <p:spPr>
          <a:xfrm>
            <a:off x="3635825" y="4372303"/>
            <a:ext cx="2127805" cy="545276"/>
          </a:xfrm>
          <a:prstGeom prst="rect">
            <a:avLst/>
          </a:prstGeom>
          <a:noFill/>
          <a:ln w="25400"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1400" b="1" dirty="0">
                <a:solidFill>
                  <a:srgbClr val="263050"/>
                </a:solidFill>
                <a:latin typeface="+mj-lt"/>
                <a:cs typeface="Arial" panose="020B0604020202020204" pitchFamily="34" charset="0"/>
              </a:rPr>
              <a:t>Family Involvement</a:t>
            </a:r>
          </a:p>
        </p:txBody>
      </p:sp>
      <p:sp>
        <p:nvSpPr>
          <p:cNvPr id="55" name="Rectangle 21"/>
          <p:cNvSpPr/>
          <p:nvPr/>
        </p:nvSpPr>
        <p:spPr>
          <a:xfrm>
            <a:off x="3636161" y="2520355"/>
            <a:ext cx="2129784" cy="1787624"/>
          </a:xfrm>
          <a:prstGeom prst="rect">
            <a:avLst/>
          </a:prstGeom>
          <a:noFill/>
          <a:ln w="28575"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bIns="27432" rtlCol="0" anchor="t"/>
          <a:lstStyle/>
          <a:p>
            <a:pPr marL="144000" indent="-144000" eaLnBrk="0" hangingPunct="0">
              <a:spcBef>
                <a:spcPts val="0"/>
              </a:spcBef>
              <a:spcAft>
                <a:spcPts val="300"/>
              </a:spcAft>
              <a:buClr>
                <a:srgbClr val="647E9E"/>
              </a:buClr>
              <a:buSzPct val="100000"/>
              <a:buFont typeface="Wingdings" pitchFamily="2" charset="2"/>
              <a:buChar char="n"/>
              <a:defRPr/>
            </a:pPr>
            <a:r>
              <a:rPr kumimoji="1" lang="en-US" sz="14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 Host special sessions where both the employees and their families (especially children) can enjoy learning the common values</a:t>
            </a:r>
          </a:p>
        </p:txBody>
      </p:sp>
      <p:sp>
        <p:nvSpPr>
          <p:cNvPr id="56" name="Rectangle 21"/>
          <p:cNvSpPr/>
          <p:nvPr/>
        </p:nvSpPr>
        <p:spPr>
          <a:xfrm>
            <a:off x="6508006" y="2520355"/>
            <a:ext cx="2129784" cy="1787624"/>
          </a:xfrm>
          <a:prstGeom prst="rect">
            <a:avLst/>
          </a:prstGeom>
          <a:noFill/>
          <a:ln w="28575">
            <a:solidFill>
              <a:srgbClr val="ACA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bIns="27432" rtlCol="0" anchor="t"/>
          <a:lstStyle/>
          <a:p>
            <a:pPr marL="144000" indent="-144000" eaLnBrk="0" hangingPunct="0">
              <a:spcBef>
                <a:spcPts val="0"/>
              </a:spcBef>
              <a:spcAft>
                <a:spcPts val="300"/>
              </a:spcAft>
              <a:buClr>
                <a:srgbClr val="647E9E"/>
              </a:buClr>
              <a:buSzPct val="100000"/>
              <a:buFont typeface="Wingdings" pitchFamily="2" charset="2"/>
              <a:buChar char="n"/>
              <a:defRPr/>
            </a:pPr>
            <a:r>
              <a:rPr kumimoji="1" lang="en-US" sz="14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 Connect with local nonprofits for charity </a:t>
            </a:r>
          </a:p>
          <a:p>
            <a:pPr marL="144000" indent="-144000" eaLnBrk="0" hangingPunct="0">
              <a:spcBef>
                <a:spcPts val="0"/>
              </a:spcBef>
              <a:spcAft>
                <a:spcPts val="300"/>
              </a:spcAft>
              <a:buClr>
                <a:srgbClr val="647E9E"/>
              </a:buClr>
              <a:buSzPct val="100000"/>
              <a:buFont typeface="Wingdings" pitchFamily="2" charset="2"/>
              <a:buChar char="n"/>
              <a:defRPr/>
            </a:pPr>
            <a:r>
              <a:rPr kumimoji="1" lang="en-US" sz="1400" dirty="0">
                <a:solidFill>
                  <a:schemeClr val="tx1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 Create volunteer work days where employees can take regular work days off to volunteer in community services</a:t>
            </a:r>
          </a:p>
        </p:txBody>
      </p:sp>
      <p:sp>
        <p:nvSpPr>
          <p:cNvPr id="61" name="Rectangle 24"/>
          <p:cNvSpPr/>
          <p:nvPr/>
        </p:nvSpPr>
        <p:spPr>
          <a:xfrm>
            <a:off x="762000" y="1336179"/>
            <a:ext cx="2129786" cy="110950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2630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2" name="Rectangle 25"/>
          <p:cNvSpPr/>
          <p:nvPr/>
        </p:nvSpPr>
        <p:spPr>
          <a:xfrm>
            <a:off x="6507670" y="1336179"/>
            <a:ext cx="2127805" cy="11095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400"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rgbClr val="2630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3" name="Rectangle 25"/>
          <p:cNvSpPr/>
          <p:nvPr/>
        </p:nvSpPr>
        <p:spPr>
          <a:xfrm>
            <a:off x="3635825" y="1336179"/>
            <a:ext cx="2127805" cy="110950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5400">
            <a:solidFill>
              <a:srgbClr val="263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 sz="1400" b="1" dirty="0">
              <a:solidFill>
                <a:srgbClr val="26305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1" name="Rectangle 1"/>
          <p:cNvSpPr/>
          <p:nvPr/>
        </p:nvSpPr>
        <p:spPr>
          <a:xfrm>
            <a:off x="228600" y="5181600"/>
            <a:ext cx="5110167" cy="1295400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Greatly increases employee morale and work satisfaction through linking the company’s business performance with bigger give-backs to the community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Helps in the long-run publicity of the company and building of strong goodwill with potential customers</a:t>
            </a:r>
          </a:p>
        </p:txBody>
      </p:sp>
      <p:graphicFrame>
        <p:nvGraphicFramePr>
          <p:cNvPr id="72" name="Diagram 71"/>
          <p:cNvGraphicFramePr/>
          <p:nvPr>
            <p:extLst>
              <p:ext uri="{D42A27DB-BD31-4B8C-83A1-F6EECF244321}">
                <p14:modId xmlns:p14="http://schemas.microsoft.com/office/powerpoint/2010/main" val="2566411915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879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07720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Current boom of traditional values in China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"/>
          <p:cNvGrpSpPr/>
          <p:nvPr/>
        </p:nvGrpSpPr>
        <p:grpSpPr>
          <a:xfrm>
            <a:off x="472440" y="1143000"/>
            <a:ext cx="4023360" cy="269379"/>
            <a:chOff x="304800" y="1001360"/>
            <a:chExt cx="4023360" cy="269379"/>
          </a:xfrm>
        </p:grpSpPr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Increasing importance of traditional values</a:t>
              </a: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481964" y="1517312"/>
            <a:ext cx="4013835" cy="256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Consumers are increasingly becoming socially conscious consumers and make more ethical considerations in deciding purchases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Chinese government is seeking to establish greater Chinese business associations in the face of intense foreign competition</a:t>
            </a:r>
          </a:p>
        </p:txBody>
      </p:sp>
      <p:grpSp>
        <p:nvGrpSpPr>
          <p:cNvPr id="17" name="Group 21"/>
          <p:cNvGrpSpPr/>
          <p:nvPr/>
        </p:nvGrpSpPr>
        <p:grpSpPr>
          <a:xfrm>
            <a:off x="4892040" y="1143000"/>
            <a:ext cx="4023360" cy="269379"/>
            <a:chOff x="304800" y="1001360"/>
            <a:chExt cx="4023360" cy="269379"/>
          </a:xfrm>
        </p:grpSpPr>
        <p:sp>
          <p:nvSpPr>
            <p:cNvPr id="1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Benefits</a:t>
              </a: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30"/>
          <p:cNvSpPr txBox="1">
            <a:spLocks noChangeArrowheads="1"/>
          </p:cNvSpPr>
          <p:nvPr/>
        </p:nvSpPr>
        <p:spPr bwMode="auto">
          <a:xfrm>
            <a:off x="4901564" y="1517312"/>
            <a:ext cx="4013835" cy="198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Gain supports  from  Chinese government to enable alliances within the industry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Create much stronger brand images  that can further benefit company’s sales.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Foster the opportunities to expand into other countries 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3247747349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https://encrypted-tbn2.gstatic.com/images?q=tbn:ANd9GcTRfYWGBTxriKIkauKabZRZL_aa89xkRaxC2RmaMV9_qDjZwSlO4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81" y="3505200"/>
            <a:ext cx="2895600" cy="2171700"/>
          </a:xfrm>
          <a:prstGeom prst="rect">
            <a:avLst/>
          </a:prstGeom>
          <a:noFill/>
          <a:ln w="25400" cap="rnd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ncrypted-tbn3.gstatic.com/images?q=tbn:ANd9GcQHnlsdn3qh4IHFZ0sM9uoNdYcyVihXOA-yzp8mQDmfBknGZZp4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820" y="3597249"/>
            <a:ext cx="2971800" cy="1987601"/>
          </a:xfrm>
          <a:prstGeom prst="rect">
            <a:avLst/>
          </a:prstGeom>
          <a:noFill/>
          <a:ln w="25400" cap="rnd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07720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Form strategic alliance with shared values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1"/>
          <p:cNvGrpSpPr/>
          <p:nvPr/>
        </p:nvGrpSpPr>
        <p:grpSpPr>
          <a:xfrm>
            <a:off x="5816907" y="1143000"/>
            <a:ext cx="3249085" cy="269379"/>
            <a:chOff x="304800" y="1001360"/>
            <a:chExt cx="4023360" cy="269379"/>
          </a:xfrm>
        </p:grpSpPr>
        <p:sp>
          <p:nvSpPr>
            <p:cNvPr id="1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FOTILE’s roles</a:t>
              </a: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30"/>
          <p:cNvSpPr txBox="1">
            <a:spLocks noChangeArrowheads="1"/>
          </p:cNvSpPr>
          <p:nvPr/>
        </p:nvSpPr>
        <p:spPr bwMode="auto">
          <a:xfrm>
            <a:off x="5826407" y="1517312"/>
            <a:ext cx="3241393" cy="374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Persuade business partners to join and share the common values through Confucian education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Establish a code of ethics and guiding standards for all alliance members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Launch a collective marketing scheme to promote the value of the alliance and establish association of its membership with socially responsible companies producing high quality products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483848048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19339"/>
              </p:ext>
            </p:extLst>
          </p:nvPr>
        </p:nvGraphicFramePr>
        <p:xfrm>
          <a:off x="431481" y="1515862"/>
          <a:ext cx="5207319" cy="357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3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1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Candidates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1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Strategic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 Alliance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Competitors</a:t>
                      </a:r>
                      <a:r>
                        <a:rPr lang="en-US" sz="12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 in the kitchen appliance industry as well as wider consumer appliance industry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6305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Nonprofits and consumer interest groups </a:t>
                      </a:r>
                      <a:r>
                        <a:rPr lang="en-US" sz="12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that advocate the common values like FOTILE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6305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Target for official recognition from regulatory </a:t>
                      </a:r>
                      <a:r>
                        <a:rPr lang="en-US" sz="12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government agency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rgbClr val="26305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" name="Group 21"/>
          <p:cNvGrpSpPr/>
          <p:nvPr/>
        </p:nvGrpSpPr>
        <p:grpSpPr>
          <a:xfrm>
            <a:off x="909160" y="1143000"/>
            <a:ext cx="4023360" cy="269379"/>
            <a:chOff x="304800" y="1001360"/>
            <a:chExt cx="4023360" cy="269379"/>
          </a:xfrm>
        </p:grpSpPr>
        <p:sp>
          <p:nvSpPr>
            <p:cNvPr id="24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Candidates for the strategic alliance</a:t>
              </a:r>
            </a:p>
          </p:txBody>
        </p:sp>
        <p:sp>
          <p:nvSpPr>
            <p:cNvPr id="25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67000"/>
            <a:ext cx="1652587" cy="147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6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562489" y="4067352"/>
            <a:ext cx="3322795" cy="232320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07720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Expand into international markets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0"/>
          <p:cNvSpPr txBox="1">
            <a:spLocks noChangeArrowheads="1"/>
          </p:cNvSpPr>
          <p:nvPr/>
        </p:nvSpPr>
        <p:spPr bwMode="auto">
          <a:xfrm>
            <a:off x="5826407" y="1441112"/>
            <a:ext cx="3241393" cy="247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Closer geographic proximity and within the influence of domestic marketing efforts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Easier to connect to their cultural values with FOTILE’s Confucian values and spread the company’s philosophy to bigger audience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Niche market present for high-end products of kitchen appliances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421708838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3" name="Group 21"/>
          <p:cNvGrpSpPr/>
          <p:nvPr/>
        </p:nvGrpSpPr>
        <p:grpSpPr>
          <a:xfrm>
            <a:off x="909160" y="990600"/>
            <a:ext cx="4023360" cy="269379"/>
            <a:chOff x="304800" y="1001360"/>
            <a:chExt cx="4023360" cy="269379"/>
          </a:xfrm>
        </p:grpSpPr>
        <p:sp>
          <p:nvSpPr>
            <p:cNvPr id="24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Identification of culturally similar markets</a:t>
              </a:r>
            </a:p>
          </p:txBody>
        </p:sp>
        <p:sp>
          <p:nvSpPr>
            <p:cNvPr id="25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3" b="18479"/>
          <a:stretch/>
        </p:blipFill>
        <p:spPr>
          <a:xfrm>
            <a:off x="914400" y="1441112"/>
            <a:ext cx="4862022" cy="229268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58" y="3886200"/>
            <a:ext cx="973856" cy="64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18" y="4933951"/>
            <a:ext cx="120233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56" y="5448302"/>
            <a:ext cx="999969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515629"/>
            <a:ext cx="1167530" cy="58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78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ktangel 72"/>
          <p:cNvSpPr/>
          <p:nvPr/>
        </p:nvSpPr>
        <p:spPr>
          <a:xfrm rot="10800000" flipV="1">
            <a:off x="-1587" y="-1"/>
            <a:ext cx="9144000" cy="4688733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75000"/>
                </a:srgbClr>
              </a:gs>
              <a:gs pos="100000">
                <a:srgbClr val="E6E6E6">
                  <a:tint val="50000"/>
                  <a:shade val="100000"/>
                  <a:satMod val="350000"/>
                </a:srgbClr>
              </a:gs>
              <a:gs pos="100000">
                <a:srgbClr val="E6E6E6">
                  <a:tint val="50000"/>
                  <a:shade val="100000"/>
                  <a:satMod val="350000"/>
                </a:srgbClr>
              </a:gs>
              <a:gs pos="100000">
                <a:srgbClr val="E6E6E6">
                  <a:tint val="50000"/>
                  <a:shade val="100000"/>
                  <a:satMod val="350000"/>
                </a:srgbClr>
              </a:gs>
              <a:gs pos="31000">
                <a:srgbClr val="E6E6E6">
                  <a:tint val="50000"/>
                  <a:shade val="100000"/>
                  <a:satMod val="350000"/>
                </a:srgbClr>
              </a:gs>
              <a:gs pos="52000">
                <a:srgbClr val="E6E6E6">
                  <a:tint val="50000"/>
                  <a:shade val="100000"/>
                  <a:satMod val="35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Pentagon 71"/>
          <p:cNvSpPr/>
          <p:nvPr/>
        </p:nvSpPr>
        <p:spPr>
          <a:xfrm>
            <a:off x="228600" y="4950757"/>
            <a:ext cx="8589523" cy="2653186"/>
          </a:xfrm>
          <a:prstGeom prst="homePlate">
            <a:avLst>
              <a:gd name="adj" fmla="val 31841"/>
            </a:avLst>
          </a:prstGeom>
          <a:gradFill flip="none" rotWithShape="1">
            <a:gsLst>
              <a:gs pos="0">
                <a:srgbClr val="020000">
                  <a:alpha val="11000"/>
                </a:srgbClr>
              </a:gs>
              <a:gs pos="60000">
                <a:srgbClr val="FFFFFF">
                  <a:alpha val="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kern="0" noProof="1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-13771" y="977107"/>
            <a:ext cx="9144001" cy="4012769"/>
          </a:xfrm>
          <a:prstGeom prst="homePlate">
            <a:avLst>
              <a:gd name="adj" fmla="val 27124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" name="Gruppe 28"/>
          <p:cNvGrpSpPr/>
          <p:nvPr/>
        </p:nvGrpSpPr>
        <p:grpSpPr>
          <a:xfrm>
            <a:off x="1742837" y="2056162"/>
            <a:ext cx="6200775" cy="3012355"/>
            <a:chOff x="979255" y="2130354"/>
            <a:chExt cx="3127586" cy="2422187"/>
          </a:xfrm>
          <a:solidFill>
            <a:schemeClr val="bg1"/>
          </a:solidFill>
        </p:grpSpPr>
        <p:cxnSp>
          <p:nvCxnSpPr>
            <p:cNvPr id="16" name="Lige forbindelse 15"/>
            <p:cNvCxnSpPr/>
            <p:nvPr/>
          </p:nvCxnSpPr>
          <p:spPr>
            <a:xfrm rot="5400000">
              <a:off x="554191" y="3336584"/>
              <a:ext cx="2422187" cy="9728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Lige forbindelse 17"/>
            <p:cNvCxnSpPr/>
            <p:nvPr/>
          </p:nvCxnSpPr>
          <p:spPr>
            <a:xfrm rot="5400000">
              <a:off x="-226975" y="3336584"/>
              <a:ext cx="2422187" cy="9728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Lige forbindelse 18"/>
            <p:cNvCxnSpPr/>
            <p:nvPr/>
          </p:nvCxnSpPr>
          <p:spPr>
            <a:xfrm rot="5400000">
              <a:off x="2106794" y="3336584"/>
              <a:ext cx="2422187" cy="9728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Lige forbindelse 19"/>
            <p:cNvCxnSpPr/>
            <p:nvPr/>
          </p:nvCxnSpPr>
          <p:spPr>
            <a:xfrm rot="5400000">
              <a:off x="1335357" y="3336584"/>
              <a:ext cx="2422187" cy="9728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Lige forbindelse 20"/>
            <p:cNvCxnSpPr/>
            <p:nvPr/>
          </p:nvCxnSpPr>
          <p:spPr>
            <a:xfrm rot="5400000">
              <a:off x="2890883" y="3336584"/>
              <a:ext cx="2422187" cy="9728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Pentagon 30"/>
          <p:cNvSpPr/>
          <p:nvPr/>
        </p:nvSpPr>
        <p:spPr>
          <a:xfrm>
            <a:off x="-15769" y="2367941"/>
            <a:ext cx="3368569" cy="410734"/>
          </a:xfrm>
          <a:prstGeom prst="homePlate">
            <a:avLst>
              <a:gd name="adj" fmla="val 35141"/>
            </a:avLst>
          </a:prstGeom>
          <a:solidFill>
            <a:srgbClr val="ABEF31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4" name="Tekstboks 33"/>
          <p:cNvSpPr txBox="1"/>
          <p:nvPr/>
        </p:nvSpPr>
        <p:spPr>
          <a:xfrm>
            <a:off x="-76200" y="2347788"/>
            <a:ext cx="3350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b="1" dirty="0"/>
              <a:t>Improve training program and create FOTILE university</a:t>
            </a:r>
          </a:p>
        </p:txBody>
      </p:sp>
      <p:sp>
        <p:nvSpPr>
          <p:cNvPr id="35" name="Pentagon 34"/>
          <p:cNvSpPr/>
          <p:nvPr/>
        </p:nvSpPr>
        <p:spPr>
          <a:xfrm>
            <a:off x="0" y="2907963"/>
            <a:ext cx="1905000" cy="403135"/>
          </a:xfrm>
          <a:prstGeom prst="homePlate">
            <a:avLst>
              <a:gd name="adj" fmla="val 3514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Arial Narrow" pitchFamily="-97" charset="0"/>
            </a:endParaRPr>
          </a:p>
        </p:txBody>
      </p:sp>
      <p:sp>
        <p:nvSpPr>
          <p:cNvPr id="49" name="Tekstboks 48"/>
          <p:cNvSpPr txBox="1"/>
          <p:nvPr/>
        </p:nvSpPr>
        <p:spPr>
          <a:xfrm>
            <a:off x="6875708" y="2047402"/>
            <a:ext cx="630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>
                <a:solidFill>
                  <a:srgbClr val="0070C0"/>
                </a:solidFill>
              </a:rPr>
              <a:t>Year 5</a:t>
            </a:r>
          </a:p>
        </p:txBody>
      </p:sp>
      <p:sp>
        <p:nvSpPr>
          <p:cNvPr id="51" name="Tekstboks 50"/>
          <p:cNvSpPr txBox="1"/>
          <p:nvPr/>
        </p:nvSpPr>
        <p:spPr>
          <a:xfrm>
            <a:off x="3757846" y="2060163"/>
            <a:ext cx="630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>
                <a:solidFill>
                  <a:srgbClr val="0070C0"/>
                </a:solidFill>
              </a:rPr>
              <a:t>Year 3</a:t>
            </a:r>
          </a:p>
        </p:txBody>
      </p:sp>
      <p:sp>
        <p:nvSpPr>
          <p:cNvPr id="52" name="Tekstboks 51"/>
          <p:cNvSpPr txBox="1"/>
          <p:nvPr/>
        </p:nvSpPr>
        <p:spPr>
          <a:xfrm>
            <a:off x="2137001" y="2047402"/>
            <a:ext cx="630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>
                <a:solidFill>
                  <a:srgbClr val="0070C0"/>
                </a:solidFill>
              </a:rPr>
              <a:t>Year 2</a:t>
            </a:r>
          </a:p>
        </p:txBody>
      </p:sp>
      <p:sp>
        <p:nvSpPr>
          <p:cNvPr id="53" name="Tekstboks 52"/>
          <p:cNvSpPr txBox="1"/>
          <p:nvPr/>
        </p:nvSpPr>
        <p:spPr>
          <a:xfrm>
            <a:off x="289890" y="2047402"/>
            <a:ext cx="630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>
                <a:solidFill>
                  <a:srgbClr val="0070C0"/>
                </a:solidFill>
              </a:rPr>
              <a:t>Year 1</a:t>
            </a:r>
          </a:p>
        </p:txBody>
      </p:sp>
      <p:sp>
        <p:nvSpPr>
          <p:cNvPr id="54" name="Tekstboks 53"/>
          <p:cNvSpPr txBox="1"/>
          <p:nvPr/>
        </p:nvSpPr>
        <p:spPr>
          <a:xfrm>
            <a:off x="5301648" y="2047402"/>
            <a:ext cx="630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sz="1400" dirty="0">
                <a:solidFill>
                  <a:srgbClr val="0070C0"/>
                </a:solidFill>
              </a:rPr>
              <a:t>Year 4</a:t>
            </a:r>
          </a:p>
        </p:txBody>
      </p:sp>
      <p:sp>
        <p:nvSpPr>
          <p:cNvPr id="50" name="Pentagon 49"/>
          <p:cNvSpPr/>
          <p:nvPr/>
        </p:nvSpPr>
        <p:spPr>
          <a:xfrm>
            <a:off x="0" y="4215936"/>
            <a:ext cx="7903149" cy="291353"/>
          </a:xfrm>
          <a:prstGeom prst="homePlate">
            <a:avLst>
              <a:gd name="adj" fmla="val 35141"/>
            </a:avLst>
          </a:prstGeom>
          <a:gradFill rotWithShape="1">
            <a:gsLst>
              <a:gs pos="100000">
                <a:srgbClr val="00A1DE">
                  <a:alpha val="32000"/>
                </a:srgbClr>
              </a:gs>
              <a:gs pos="100000">
                <a:sysClr val="window" lastClr="FFFFFF"/>
              </a:gs>
            </a:gsLst>
            <a:lin ang="16200000"/>
          </a:gra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Arial Narrow" pitchFamily="-97" charset="0"/>
            </a:endParaRPr>
          </a:p>
        </p:txBody>
      </p:sp>
      <p:sp>
        <p:nvSpPr>
          <p:cNvPr id="55" name="Tekstboks 54"/>
          <p:cNvSpPr txBox="1"/>
          <p:nvPr/>
        </p:nvSpPr>
        <p:spPr>
          <a:xfrm>
            <a:off x="-76200" y="4230290"/>
            <a:ext cx="7718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263050"/>
                </a:solidFill>
                <a:ea typeface="Arial Unicode MS" pitchFamily="50" charset="-127"/>
                <a:cs typeface="Arial" panose="020B0604020202020204" pitchFamily="34" charset="0"/>
              </a:rPr>
              <a:t>Launch the alliance project with companies that share similar ideology</a:t>
            </a:r>
            <a:endParaRPr lang="da-DK" sz="1200" b="1" dirty="0"/>
          </a:p>
        </p:txBody>
      </p:sp>
      <p:sp>
        <p:nvSpPr>
          <p:cNvPr id="66" name="Pentagon 65"/>
          <p:cNvSpPr/>
          <p:nvPr/>
        </p:nvSpPr>
        <p:spPr>
          <a:xfrm>
            <a:off x="0" y="3570188"/>
            <a:ext cx="4840327" cy="313534"/>
          </a:xfrm>
          <a:prstGeom prst="homePlate">
            <a:avLst>
              <a:gd name="adj" fmla="val 35141"/>
            </a:avLst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tx2">
                <a:lumMod val="40000"/>
                <a:lumOff val="6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Arial Narrow" pitchFamily="-97" charset="0"/>
            </a:endParaRPr>
          </a:p>
        </p:txBody>
      </p:sp>
      <p:sp>
        <p:nvSpPr>
          <p:cNvPr id="67" name="Tekstboks 66"/>
          <p:cNvSpPr txBox="1"/>
          <p:nvPr/>
        </p:nvSpPr>
        <p:spPr>
          <a:xfrm>
            <a:off x="-76200" y="3562340"/>
            <a:ext cx="41044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Cooperate with Chinese universities for the Talented Hiring</a:t>
            </a:r>
          </a:p>
        </p:txBody>
      </p:sp>
      <p:sp>
        <p:nvSpPr>
          <p:cNvPr id="78" name="Tekstboks 77"/>
          <p:cNvSpPr txBox="1"/>
          <p:nvPr/>
        </p:nvSpPr>
        <p:spPr>
          <a:xfrm>
            <a:off x="6867253" y="5514332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Greater Good</a:t>
            </a:r>
          </a:p>
        </p:txBody>
      </p:sp>
      <p:sp>
        <p:nvSpPr>
          <p:cNvPr id="81" name="Ellipse 80"/>
          <p:cNvSpPr/>
          <p:nvPr/>
        </p:nvSpPr>
        <p:spPr bwMode="auto">
          <a:xfrm>
            <a:off x="6348589" y="5514332"/>
            <a:ext cx="369252" cy="36925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3" name="Tekstboks 82"/>
          <p:cNvSpPr txBox="1"/>
          <p:nvPr/>
        </p:nvSpPr>
        <p:spPr>
          <a:xfrm>
            <a:off x="6875486" y="6001474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Strategic Move</a:t>
            </a:r>
          </a:p>
        </p:txBody>
      </p:sp>
      <p:sp>
        <p:nvSpPr>
          <p:cNvPr id="85" name="Ellipse 84"/>
          <p:cNvSpPr/>
          <p:nvPr/>
        </p:nvSpPr>
        <p:spPr bwMode="auto">
          <a:xfrm>
            <a:off x="6336276" y="5955348"/>
            <a:ext cx="369252" cy="369252"/>
          </a:xfrm>
          <a:prstGeom prst="ellipse">
            <a:avLst/>
          </a:prstGeom>
          <a:solidFill>
            <a:srgbClr val="00B0F0">
              <a:alpha val="42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5" name="Ellipse 105"/>
          <p:cNvSpPr/>
          <p:nvPr/>
        </p:nvSpPr>
        <p:spPr bwMode="auto">
          <a:xfrm>
            <a:off x="6343432" y="5084079"/>
            <a:ext cx="369252" cy="369252"/>
          </a:xfrm>
          <a:prstGeom prst="ellipse">
            <a:avLst/>
          </a:prstGeom>
          <a:solidFill>
            <a:srgbClr val="ABEF31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59" name="Tekstboks 54"/>
          <p:cNvSpPr txBox="1"/>
          <p:nvPr/>
        </p:nvSpPr>
        <p:spPr>
          <a:xfrm>
            <a:off x="-76200" y="2895600"/>
            <a:ext cx="198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b="1" dirty="0"/>
              <a:t>Modify ABC praising scale </a:t>
            </a:r>
          </a:p>
          <a:p>
            <a:r>
              <a:rPr lang="da-DK" sz="1050" b="1" dirty="0"/>
              <a:t>to create new incentive plan</a:t>
            </a:r>
          </a:p>
        </p:txBody>
      </p:sp>
      <p:sp>
        <p:nvSpPr>
          <p:cNvPr id="47" name="Tekstboks 77"/>
          <p:cNvSpPr txBox="1"/>
          <p:nvPr/>
        </p:nvSpPr>
        <p:spPr>
          <a:xfrm>
            <a:off x="6899368" y="5081703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200" b="1" dirty="0"/>
              <a:t>One Culture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838200" y="299049"/>
            <a:ext cx="8077200" cy="4470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Implementation Timeline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4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FOTILE’s Next Steps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5062567"/>
              </p:ext>
            </p:extLst>
          </p:nvPr>
        </p:nvGraphicFramePr>
        <p:xfrm>
          <a:off x="2133600" y="1498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ircular Arrow 11"/>
          <p:cNvSpPr/>
          <p:nvPr/>
        </p:nvSpPr>
        <p:spPr>
          <a:xfrm rot="16866379" flipV="1">
            <a:off x="7330577" y="2213835"/>
            <a:ext cx="746325" cy="6454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608078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16866379" flipV="1">
            <a:off x="7371056" y="3280635"/>
            <a:ext cx="746325" cy="64540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2608078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http://www.interiorideas.com.my/interiorproducts/interFileTransfer/company/logo/20fotile%20logo.jpg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273" b="69545" l="0" r="100000">
                        <a14:foregroundMark x1="35714" y1="45455" x2="35714" y2="45455"/>
                        <a14:foregroundMark x1="10150" y1="47273" x2="10150" y2="47273"/>
                        <a14:foregroundMark x1="44361" y1="49091" x2="44361" y2="49091"/>
                        <a14:foregroundMark x1="51880" y1="47273" x2="51880" y2="47273"/>
                        <a14:foregroundMark x1="59023" y1="47727" x2="59023" y2="47727"/>
                        <a14:foregroundMark x1="91729" y1="54091" x2="91729" y2="54091"/>
                        <a14:foregroundMark x1="89098" y1="54545" x2="89098" y2="54545"/>
                        <a14:foregroundMark x1="84211" y1="54545" x2="84211" y2="54545"/>
                        <a14:foregroundMark x1="79699" y1="55000" x2="79699" y2="55000"/>
                        <a14:foregroundMark x1="72932" y1="54545" x2="72932" y2="54545"/>
                        <a14:foregroundMark x1="72932" y1="48636" x2="72932" y2="48636"/>
                        <a14:foregroundMark x1="75564" y1="49545" x2="75564" y2="49545"/>
                        <a14:foregroundMark x1="78571" y1="49091" x2="78571" y2="49091"/>
                        <a14:foregroundMark x1="81579" y1="49545" x2="81579" y2="49545"/>
                        <a14:foregroundMark x1="84211" y1="49091" x2="84211" y2="49091"/>
                        <a14:foregroundMark x1="86842" y1="48636" x2="86842" y2="48636"/>
                        <a14:foregroundMark x1="24436" y1="42727" x2="24436" y2="42727"/>
                        <a14:backgroundMark x1="75940" y1="49545" x2="75940" y2="49545"/>
                        <a14:backgroundMark x1="78947" y1="54091" x2="78947" y2="54091"/>
                        <a14:backgroundMark x1="80827" y1="53636" x2="80827" y2="53636"/>
                        <a14:backgroundMark x1="88346" y1="53636" x2="88346" y2="53636"/>
                        <a14:backgroundMark x1="84211" y1="53636" x2="84211" y2="53636"/>
                        <a14:backgroundMark x1="24812" y1="49091" x2="24812" y2="4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869" b="31034"/>
          <a:stretch/>
        </p:blipFill>
        <p:spPr bwMode="auto">
          <a:xfrm>
            <a:off x="762000" y="2719096"/>
            <a:ext cx="2971800" cy="91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/>
          <p:cNvSpPr/>
          <p:nvPr/>
        </p:nvSpPr>
        <p:spPr>
          <a:xfrm>
            <a:off x="1828799" y="5791200"/>
            <a:ext cx="6857261" cy="304800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FOTILE proceeds to become the premier business leader</a:t>
            </a:r>
          </a:p>
        </p:txBody>
      </p:sp>
    </p:spTree>
    <p:extLst>
      <p:ext uri="{BB962C8B-B14F-4D97-AF65-F5344CB8AC3E}">
        <p14:creationId xmlns:p14="http://schemas.microsoft.com/office/powerpoint/2010/main" val="74298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465313" y="410081"/>
            <a:ext cx="2917786" cy="53860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4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52800" y="3945830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Questions</a:t>
            </a:r>
          </a:p>
        </p:txBody>
      </p:sp>
      <p:sp>
        <p:nvSpPr>
          <p:cNvPr id="15" name="Line 52"/>
          <p:cNvSpPr>
            <a:spLocks noChangeShapeType="1"/>
          </p:cNvSpPr>
          <p:nvPr/>
        </p:nvSpPr>
        <p:spPr bwMode="auto">
          <a:xfrm>
            <a:off x="1371600" y="4857053"/>
            <a:ext cx="7772399" cy="0"/>
          </a:xfrm>
          <a:prstGeom prst="line">
            <a:avLst/>
          </a:prstGeom>
          <a:noFill/>
          <a:ln w="25400">
            <a:solidFill>
              <a:srgbClr val="263050"/>
            </a:solidFill>
            <a:round/>
            <a:headEnd/>
            <a:tailEnd/>
          </a:ln>
        </p:spPr>
        <p:txBody>
          <a:bodyPr/>
          <a:lstStyle/>
          <a:p>
            <a:endParaRPr lang="ko-KR" altLang="en-US" sz="1600">
              <a:solidFill>
                <a:srgbClr val="263050"/>
              </a:solidFill>
              <a:latin typeface="+mj-lt"/>
              <a:ea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18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Appendix 1: Major Problem Areas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19663682"/>
              </p:ext>
            </p:extLst>
          </p:nvPr>
        </p:nvGraphicFramePr>
        <p:xfrm>
          <a:off x="1056640" y="1066800"/>
          <a:ext cx="794512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880940963"/>
              </p:ext>
            </p:extLst>
          </p:nvPr>
        </p:nvGraphicFramePr>
        <p:xfrm>
          <a:off x="1447800" y="3276600"/>
          <a:ext cx="6324600" cy="260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4803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Appendix 2: Financial Projection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229002"/>
              </p:ext>
            </p:extLst>
          </p:nvPr>
        </p:nvGraphicFramePr>
        <p:xfrm>
          <a:off x="914400" y="1905000"/>
          <a:ext cx="7896225" cy="273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Worksheet" r:id="rId4" imgW="7896299" imgH="2733585" progId="Excel.Sheet.12">
                  <p:embed/>
                </p:oleObj>
              </mc:Choice>
              <mc:Fallback>
                <p:oleObj name="Worksheet" r:id="rId4" imgW="7896299" imgH="27335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905000"/>
                        <a:ext cx="7896225" cy="2733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3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Appendix 2: Financial Projection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19663"/>
            <a:ext cx="6781800" cy="57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66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Agenda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43000" y="5405398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Appendices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4695000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FOTILE’s Next Steps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3000" y="3274200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Strategic Move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43000" y="2563800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Greater Good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43000" y="1853400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One Culture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3000" y="1143000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Overview</a:t>
            </a:r>
          </a:p>
        </p:txBody>
      </p:sp>
      <p:pic>
        <p:nvPicPr>
          <p:cNvPr id="15373" name="Picture 13" descr="http://www.estarinc.ca/image/cache/data/Fotile/EH11D%20(2)-500x500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0" b="93800" l="4800" r="94600">
                        <a14:backgroundMark x1="15400" y1="21400" x2="15400" y2="21400"/>
                        <a14:backgroundMark x1="39400" y1="15600" x2="39400" y2="15600"/>
                        <a14:backgroundMark x1="81800" y1="28600" x2="81800" y2="2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01" r="5532" b="14116"/>
          <a:stretch/>
        </p:blipFill>
        <p:spPr bwMode="auto">
          <a:xfrm>
            <a:off x="4572000" y="1929600"/>
            <a:ext cx="4391025" cy="30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43000" y="3984600"/>
            <a:ext cx="2971800" cy="369332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>
                <a:solidFill>
                  <a:prstClr val="white"/>
                </a:solidFill>
                <a:latin typeface="+mn-lt"/>
                <a:cs typeface="Arial" pitchFamily="34" charset="0"/>
              </a:rPr>
              <a:t>Implementation Timeline</a:t>
            </a:r>
          </a:p>
        </p:txBody>
      </p:sp>
    </p:spTree>
    <p:extLst>
      <p:ext uri="{BB962C8B-B14F-4D97-AF65-F5344CB8AC3E}">
        <p14:creationId xmlns:p14="http://schemas.microsoft.com/office/powerpoint/2010/main" val="269859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pPr algn="ctr"/>
            <a:r>
              <a:rPr lang="en-US" b="1" dirty="0"/>
              <a:t>Confucianism in China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38400"/>
            <a:ext cx="6400800" cy="3048000"/>
          </a:xfrm>
        </p:spPr>
        <p:txBody>
          <a:bodyPr/>
          <a:lstStyle/>
          <a:p>
            <a:r>
              <a:rPr lang="en-US" i="1" dirty="0">
                <a:hlinkClick r:id="rId2"/>
              </a:rPr>
              <a:t>press.princeton.edu/chapters/s9173.pdf</a:t>
            </a:r>
            <a:endParaRPr lang="en-US" i="1" dirty="0"/>
          </a:p>
          <a:p>
            <a:r>
              <a:rPr lang="en-US" dirty="0">
                <a:hlinkClick r:id="rId3"/>
              </a:rPr>
              <a:t>https://www.stthomas.edu/cathstudies/cst/conferences/thegoodcompany/Finalpapers/Hong%20Soon%20Han%20Final%20.pdf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81400"/>
            <a:ext cx="4887007" cy="20195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299049"/>
            <a:ext cx="7132320" cy="4470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255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Appendix 3: Sources for Confucian Values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689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Appendix 4: Our Team Experience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21"/>
          <p:cNvGrpSpPr/>
          <p:nvPr/>
        </p:nvGrpSpPr>
        <p:grpSpPr>
          <a:xfrm>
            <a:off x="2529840" y="1397473"/>
            <a:ext cx="4023360" cy="269379"/>
            <a:chOff x="304800" y="1001360"/>
            <a:chExt cx="4023360" cy="269379"/>
          </a:xfrm>
        </p:grpSpPr>
        <p:sp>
          <p:nvSpPr>
            <p:cNvPr id="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Getting to Know Each Other</a:t>
              </a:r>
            </a:p>
          </p:txBody>
        </p:sp>
        <p:sp>
          <p:nvSpPr>
            <p:cNvPr id="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64" y="2047852"/>
            <a:ext cx="3493340" cy="26003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68" y="2064784"/>
            <a:ext cx="3474663" cy="25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1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Appendix 4: Our Team Experience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21"/>
          <p:cNvGrpSpPr/>
          <p:nvPr/>
        </p:nvGrpSpPr>
        <p:grpSpPr>
          <a:xfrm>
            <a:off x="2453640" y="915177"/>
            <a:ext cx="4023360" cy="269379"/>
            <a:chOff x="304800" y="1001360"/>
            <a:chExt cx="4023360" cy="269379"/>
          </a:xfrm>
        </p:grpSpPr>
        <p:sp>
          <p:nvSpPr>
            <p:cNvPr id="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True Color Indicator Test</a:t>
              </a:r>
            </a:p>
          </p:txBody>
        </p:sp>
        <p:sp>
          <p:nvSpPr>
            <p:cNvPr id="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3314" name="Picture 2" descr="https://lh3.googleusercontent.com/ZkPRmpVxTbsyl48INsXVuJdvrUkzNFctNf2_eAyXJM_PimeWKaqq_0bMPKVgE0uyz7RU7iyl3jhbIgJE_8CTKa3DMZReu7zBF-bBtytgO8vU2IvZD97EDUeE7YXqCwkN1IlC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30594"/>
            <a:ext cx="6568406" cy="271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ular Callout 9"/>
          <p:cNvSpPr/>
          <p:nvPr/>
        </p:nvSpPr>
        <p:spPr>
          <a:xfrm>
            <a:off x="6815026" y="1202920"/>
            <a:ext cx="1792760" cy="381000"/>
          </a:xfrm>
          <a:prstGeom prst="wedgeRoundRectCallout">
            <a:avLst>
              <a:gd name="adj1" fmla="val -63055"/>
              <a:gd name="adj2" fmla="val 31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 Green, 1 Green/Blue,</a:t>
            </a:r>
          </a:p>
          <a:p>
            <a:pPr algn="ctr"/>
            <a:r>
              <a:rPr lang="en-US" sz="1200" b="1" dirty="0"/>
              <a:t>1 Blue, 1 Gold</a:t>
            </a:r>
          </a:p>
        </p:txBody>
      </p:sp>
      <p:grpSp>
        <p:nvGrpSpPr>
          <p:cNvPr id="11" name="Group 21"/>
          <p:cNvGrpSpPr/>
          <p:nvPr/>
        </p:nvGrpSpPr>
        <p:grpSpPr>
          <a:xfrm>
            <a:off x="2453640" y="4043082"/>
            <a:ext cx="4023360" cy="269379"/>
            <a:chOff x="304800" y="1001360"/>
            <a:chExt cx="4023360" cy="269379"/>
          </a:xfrm>
        </p:grpSpPr>
        <p:sp>
          <p:nvSpPr>
            <p:cNvPr id="12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 err="1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GlobeSmart</a:t>
              </a: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 Team Analysis</a:t>
              </a:r>
            </a:p>
          </p:txBody>
        </p:sp>
        <p:sp>
          <p:nvSpPr>
            <p:cNvPr id="13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419600"/>
            <a:ext cx="5303837" cy="1981200"/>
          </a:xfrm>
          <a:prstGeom prst="rect">
            <a:avLst/>
          </a:prstGeom>
        </p:spPr>
      </p:pic>
      <p:sp>
        <p:nvSpPr>
          <p:cNvPr id="17" name="Rounded Rectangular Callout 16"/>
          <p:cNvSpPr/>
          <p:nvPr/>
        </p:nvSpPr>
        <p:spPr>
          <a:xfrm>
            <a:off x="7162800" y="4827306"/>
            <a:ext cx="1828801" cy="582894"/>
          </a:xfrm>
          <a:prstGeom prst="wedgeRoundRectCallout">
            <a:avLst>
              <a:gd name="adj1" fmla="val -63055"/>
              <a:gd name="adj2" fmla="val 31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Evenly spread from left to right, but all Task-Oriented</a:t>
            </a:r>
          </a:p>
        </p:txBody>
      </p:sp>
    </p:spTree>
    <p:extLst>
      <p:ext uri="{BB962C8B-B14F-4D97-AF65-F5344CB8AC3E}">
        <p14:creationId xmlns:p14="http://schemas.microsoft.com/office/powerpoint/2010/main" val="261468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Autofit/>
          </a:bodyPr>
          <a:lstStyle/>
          <a:p>
            <a:r>
              <a:rPr lang="en-US" sz="2400" b="1" dirty="0"/>
              <a:t>Appendix 4: Our Team Experience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21"/>
          <p:cNvGrpSpPr/>
          <p:nvPr/>
        </p:nvGrpSpPr>
        <p:grpSpPr>
          <a:xfrm>
            <a:off x="472440" y="990600"/>
            <a:ext cx="4023360" cy="269379"/>
            <a:chOff x="304800" y="1001360"/>
            <a:chExt cx="4023360" cy="269379"/>
          </a:xfrm>
        </p:grpSpPr>
        <p:sp>
          <p:nvSpPr>
            <p:cNvPr id="11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Working as a Team</a:t>
              </a:r>
            </a:p>
          </p:txBody>
        </p:sp>
        <p:sp>
          <p:nvSpPr>
            <p:cNvPr id="12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4892040" y="990600"/>
            <a:ext cx="4023360" cy="269379"/>
            <a:chOff x="304800" y="1001360"/>
            <a:chExt cx="4023360" cy="269379"/>
          </a:xfrm>
        </p:grpSpPr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What We Learned</a:t>
              </a: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40" y="1412191"/>
            <a:ext cx="4023360" cy="3077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412191"/>
            <a:ext cx="4023360" cy="4004201"/>
          </a:xfrm>
          <a:prstGeom prst="rect">
            <a:avLst/>
          </a:prstGeom>
        </p:spPr>
      </p:pic>
      <p:pic>
        <p:nvPicPr>
          <p:cNvPr id="22" name="Picture 2" descr="https://lh3.googleusercontent.com/goyPxDlgPaD51ZYkmp8I_-1AWk2Q7j3KcaDvh3SlC0gsHJLEtTL_qEBnULYibZZbEX8uJIzAFjcjjI4TFPBH17aBhNMOk59_YSD47WEWvwtr2zW4aPKR45jEKUy0IiJsa4tAck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1" r="14596"/>
          <a:stretch/>
        </p:blipFill>
        <p:spPr bwMode="auto">
          <a:xfrm rot="5400000">
            <a:off x="3977639" y="4352847"/>
            <a:ext cx="1828801" cy="208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96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305800" cy="447040"/>
          </a:xfrm>
        </p:spPr>
        <p:txBody>
          <a:bodyPr>
            <a:normAutofit/>
          </a:bodyPr>
          <a:lstStyle/>
          <a:p>
            <a:r>
              <a:rPr lang="en-US" sz="2000" b="1" dirty="0"/>
              <a:t>Overview: FOTILE’s steps to becoming the premier global business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66170" y="905618"/>
            <a:ext cx="8420630" cy="5114182"/>
            <a:chOff x="0" y="914400"/>
            <a:chExt cx="8420630" cy="5114182"/>
          </a:xfrm>
        </p:grpSpPr>
        <p:grpSp>
          <p:nvGrpSpPr>
            <p:cNvPr id="4" name="Group 3"/>
            <p:cNvGrpSpPr/>
            <p:nvPr/>
          </p:nvGrpSpPr>
          <p:grpSpPr>
            <a:xfrm>
              <a:off x="483093" y="1272466"/>
              <a:ext cx="7937537" cy="1623134"/>
              <a:chOff x="483093" y="1272466"/>
              <a:chExt cx="7937537" cy="162313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562630" y="1272466"/>
                <a:ext cx="2133600" cy="1623134"/>
              </a:xfrm>
              <a:prstGeom prst="rect">
                <a:avLst/>
              </a:prstGeom>
              <a:solidFill>
                <a:srgbClr val="263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Unclear, sometimes conflicting values limit the market growth, customer service quality, and employee motivation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924830" y="1272466"/>
                <a:ext cx="2133600" cy="1623134"/>
              </a:xfrm>
              <a:prstGeom prst="rect">
                <a:avLst/>
              </a:prstGeom>
              <a:solidFill>
                <a:srgbClr val="263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Bottleneck for growth arises from increasing competition, difficulty of getting new talent, and limited R&amp;D investment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287030" y="1272466"/>
                <a:ext cx="2133600" cy="1623134"/>
              </a:xfrm>
              <a:prstGeom prst="rect">
                <a:avLst/>
              </a:prstGeom>
              <a:solidFill>
                <a:srgbClr val="263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FOTILE has technological and resource capability to leverage its position strategically to achieve further growth and its mission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83093" y="1914756"/>
                <a:ext cx="1066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/>
                <a:r>
                  <a:rPr lang="en-US" sz="1600" b="1" dirty="0">
                    <a:solidFill>
                      <a:srgbClr val="00A1DE"/>
                    </a:solidFill>
                    <a:latin typeface="+mj-lt"/>
                    <a:cs typeface="Arial" panose="020B0604020202020204" pitchFamily="34" charset="0"/>
                  </a:rPr>
                  <a:t>Situation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0" y="3003614"/>
              <a:ext cx="8420630" cy="1003172"/>
              <a:chOff x="0" y="3023029"/>
              <a:chExt cx="8420630" cy="100317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558561" y="3023029"/>
                <a:ext cx="2174499" cy="1003172"/>
              </a:xfrm>
              <a:prstGeom prst="rect">
                <a:avLst/>
              </a:prstGeom>
              <a:solidFill>
                <a:srgbClr val="263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Redefine company values and align every constituent to resonate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924830" y="3023029"/>
                <a:ext cx="2133600" cy="1003172"/>
              </a:xfrm>
              <a:prstGeom prst="rect">
                <a:avLst/>
              </a:prstGeom>
              <a:solidFill>
                <a:srgbClr val="263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Sustain competitive advantage in technology and marketing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87030" y="3023029"/>
                <a:ext cx="2133600" cy="1003172"/>
              </a:xfrm>
              <a:prstGeom prst="rect">
                <a:avLst/>
              </a:prstGeom>
              <a:solidFill>
                <a:srgbClr val="263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Become a premier global business and promote Confucian values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0" y="3355338"/>
                <a:ext cx="15585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/>
                <a:r>
                  <a:rPr lang="en-US" sz="1600" b="1" dirty="0">
                    <a:solidFill>
                      <a:srgbClr val="00A1DE"/>
                    </a:solidFill>
                    <a:latin typeface="+mj-lt"/>
                    <a:cs typeface="Arial" panose="020B0604020202020204" pitchFamily="34" charset="0"/>
                  </a:rPr>
                  <a:t>Challenge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33138" y="4114800"/>
              <a:ext cx="8186752" cy="1913782"/>
              <a:chOff x="233138" y="4114800"/>
              <a:chExt cx="8186752" cy="191378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562630" y="4114800"/>
                <a:ext cx="2171170" cy="1913782"/>
              </a:xfrm>
              <a:prstGeom prst="rect">
                <a:avLst/>
              </a:prstGeom>
              <a:solidFill>
                <a:srgbClr val="77B1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srgbClr val="263050"/>
                    </a:solidFill>
                    <a:latin typeface="+mj-lt"/>
                    <a:cs typeface="Arial" panose="020B0604020202020204" pitchFamily="34" charset="0"/>
                  </a:rPr>
                  <a:t>Build Confucius Institute into the heart of company’s culture</a:t>
                </a:r>
              </a:p>
              <a:p>
                <a:pPr algn="ctr" defTabSz="914400"/>
                <a:endParaRPr lang="en-US" sz="1500" b="1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lang="en-US" sz="1500" b="1" dirty="0">
                    <a:solidFill>
                      <a:srgbClr val="263050"/>
                    </a:solidFill>
                    <a:latin typeface="+mj-lt"/>
                    <a:cs typeface="Arial" panose="020B0604020202020204" pitchFamily="34" charset="0"/>
                  </a:rPr>
                  <a:t>Motivate employees through effective HR policies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924090" y="4114800"/>
                <a:ext cx="2133600" cy="1913782"/>
              </a:xfrm>
              <a:prstGeom prst="rect">
                <a:avLst/>
              </a:prstGeom>
              <a:solidFill>
                <a:srgbClr val="77B1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srgbClr val="263050"/>
                    </a:solidFill>
                    <a:latin typeface="+mj-lt"/>
                    <a:cs typeface="Arial" panose="020B0604020202020204" pitchFamily="34" charset="0"/>
                  </a:rPr>
                  <a:t>Recruit and inject new talent for fresh ideas</a:t>
                </a:r>
              </a:p>
              <a:p>
                <a:pPr algn="ctr" defTabSz="914400"/>
                <a:endParaRPr lang="en-US" sz="1500" b="1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lang="en-US" sz="1500" b="1" dirty="0">
                    <a:solidFill>
                      <a:srgbClr val="263050"/>
                    </a:solidFill>
                    <a:latin typeface="+mj-lt"/>
                    <a:cs typeface="Arial" panose="020B0604020202020204" pitchFamily="34" charset="0"/>
                  </a:rPr>
                  <a:t>Promote corporate social responsibility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286290" y="4114800"/>
                <a:ext cx="2133600" cy="1913782"/>
              </a:xfrm>
              <a:prstGeom prst="rect">
                <a:avLst/>
              </a:prstGeom>
              <a:solidFill>
                <a:srgbClr val="77B1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r>
                  <a:rPr lang="en-US" sz="1500" b="1" dirty="0">
                    <a:solidFill>
                      <a:srgbClr val="263050"/>
                    </a:solidFill>
                    <a:latin typeface="+mj-lt"/>
                    <a:cs typeface="Arial" panose="020B0604020202020204" pitchFamily="34" charset="0"/>
                  </a:rPr>
                  <a:t>Form strategic alliance with shared values</a:t>
                </a:r>
              </a:p>
              <a:p>
                <a:pPr algn="ctr" defTabSz="914400"/>
                <a:endParaRPr lang="en-US" sz="1500" b="1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lang="en-US" sz="1500" b="1" dirty="0">
                    <a:solidFill>
                      <a:srgbClr val="263050"/>
                    </a:solidFill>
                    <a:latin typeface="+mj-lt"/>
                    <a:cs typeface="Arial" panose="020B0604020202020204" pitchFamily="34" charset="0"/>
                  </a:rPr>
                  <a:t>Expand into international markets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33138" y="4902414"/>
                <a:ext cx="1316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/>
                <a:r>
                  <a:rPr lang="en-US" sz="1600" b="1" dirty="0">
                    <a:solidFill>
                      <a:srgbClr val="00A1DE"/>
                    </a:solidFill>
                    <a:latin typeface="+mj-lt"/>
                    <a:cs typeface="Arial" panose="020B0604020202020204" pitchFamily="34" charset="0"/>
                  </a:rPr>
                  <a:t>Solution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562630" y="914400"/>
              <a:ext cx="2134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One Culture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24090" y="914400"/>
              <a:ext cx="2134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Greater Good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286290" y="933912"/>
              <a:ext cx="2134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Strategic Move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657600" y="1024220"/>
              <a:ext cx="380260" cy="157937"/>
            </a:xfrm>
            <a:prstGeom prst="rightArrow">
              <a:avLst/>
            </a:prstGeom>
            <a:solidFill>
              <a:srgbClr val="00A1DE"/>
            </a:solidFill>
            <a:ln>
              <a:solidFill>
                <a:srgbClr val="00A1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020540" y="1024220"/>
              <a:ext cx="380260" cy="157937"/>
            </a:xfrm>
            <a:prstGeom prst="rightArrow">
              <a:avLst/>
            </a:prstGeom>
            <a:solidFill>
              <a:srgbClr val="00A1DE"/>
            </a:solidFill>
            <a:ln>
              <a:solidFill>
                <a:srgbClr val="00A1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Rectangle 1"/>
          <p:cNvSpPr/>
          <p:nvPr/>
        </p:nvSpPr>
        <p:spPr>
          <a:xfrm>
            <a:off x="1828799" y="6172200"/>
            <a:ext cx="6857261" cy="304800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FOTILE’s Vision: To become a Premier Global Business</a:t>
            </a:r>
          </a:p>
        </p:txBody>
      </p:sp>
    </p:spTree>
    <p:extLst>
      <p:ext uri="{BB962C8B-B14F-4D97-AF65-F5344CB8AC3E}">
        <p14:creationId xmlns:p14="http://schemas.microsoft.com/office/powerpoint/2010/main" val="296182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FOTILE’s competitive advantages and limitations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59393528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oup 21"/>
          <p:cNvGrpSpPr/>
          <p:nvPr/>
        </p:nvGrpSpPr>
        <p:grpSpPr>
          <a:xfrm>
            <a:off x="472440" y="1143000"/>
            <a:ext cx="4023360" cy="269379"/>
            <a:chOff x="304800" y="1001360"/>
            <a:chExt cx="4023360" cy="269379"/>
          </a:xfrm>
        </p:grpSpPr>
        <p:sp>
          <p:nvSpPr>
            <p:cNvPr id="22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Key Sources of Success</a:t>
              </a:r>
            </a:p>
          </p:txBody>
        </p:sp>
        <p:sp>
          <p:nvSpPr>
            <p:cNvPr id="23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30"/>
          <p:cNvSpPr txBox="1">
            <a:spLocks noChangeArrowheads="1"/>
          </p:cNvSpPr>
          <p:nvPr/>
        </p:nvSpPr>
        <p:spPr bwMode="auto">
          <a:xfrm>
            <a:off x="481964" y="1517312"/>
            <a:ext cx="4013835" cy="256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Technological innovation: More than 300 patents and huge investments in R&amp;D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cs typeface="Arial" panose="020B0604020202020204" pitchFamily="34" charset="0"/>
              </a:rPr>
              <a:t> Strong brand positioning: Products aimed at high-end, high-margin market segment; </a:t>
            </a:r>
            <a:r>
              <a:rPr lang="en-US" altLang="ko-KR" sz="1400" b="1" dirty="0">
                <a:solidFill>
                  <a:srgbClr val="263050"/>
                </a:solidFill>
                <a:latin typeface="+mj-lt"/>
                <a:cs typeface="Arial" panose="020B0604020202020204" pitchFamily="34" charset="0"/>
              </a:rPr>
              <a:t>FOTILE &amp; FOTILE BORCCI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Effective marketing strategy: Successful advertising campaign and competitive marketing staff</a:t>
            </a:r>
          </a:p>
        </p:txBody>
      </p:sp>
      <p:grpSp>
        <p:nvGrpSpPr>
          <p:cNvPr id="25" name="Group 21"/>
          <p:cNvGrpSpPr/>
          <p:nvPr/>
        </p:nvGrpSpPr>
        <p:grpSpPr>
          <a:xfrm>
            <a:off x="4892040" y="1143000"/>
            <a:ext cx="4023360" cy="269379"/>
            <a:chOff x="304800" y="1001360"/>
            <a:chExt cx="4023360" cy="269379"/>
          </a:xfrm>
        </p:grpSpPr>
        <p:sp>
          <p:nvSpPr>
            <p:cNvPr id="26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Limiting Factors</a:t>
              </a:r>
            </a:p>
          </p:txBody>
        </p:sp>
        <p:sp>
          <p:nvSpPr>
            <p:cNvPr id="27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30"/>
          <p:cNvSpPr txBox="1">
            <a:spLocks noChangeArrowheads="1"/>
          </p:cNvSpPr>
          <p:nvPr/>
        </p:nvSpPr>
        <p:spPr bwMode="auto">
          <a:xfrm>
            <a:off x="4901564" y="1517312"/>
            <a:ext cx="4013835" cy="13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Low motivation for growth and competition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cs typeface="Arial" panose="020B0604020202020204" pitchFamily="34" charset="0"/>
              </a:rPr>
              <a:t> Unfair/harsh management practices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Lack of coherence of company values across the teams</a:t>
            </a:r>
          </a:p>
        </p:txBody>
      </p:sp>
      <p:pic>
        <p:nvPicPr>
          <p:cNvPr id="17410" name="Picture 2" descr="http://images04.olx.com.pk/ui/18/79/75/1357679811_470457475_17-fotile-show-room-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674574"/>
            <a:ext cx="3429000" cy="2573826"/>
          </a:xfrm>
          <a:prstGeom prst="rect">
            <a:avLst/>
          </a:prstGeom>
          <a:noFill/>
          <a:ln w="25400" cap="rnd">
            <a:solidFill>
              <a:srgbClr val="77B14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wk2\Desktop\GrowthRate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t="5455" r="4746"/>
          <a:stretch/>
        </p:blipFill>
        <p:spPr bwMode="auto">
          <a:xfrm>
            <a:off x="4906657" y="2762443"/>
            <a:ext cx="4008742" cy="1885757"/>
          </a:xfrm>
          <a:prstGeom prst="rect">
            <a:avLst/>
          </a:prstGeom>
          <a:noFill/>
          <a:ln w="25400" cap="rnd">
            <a:solidFill>
              <a:srgbClr val="77B14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305800" cy="447040"/>
          </a:xfrm>
        </p:spPr>
        <p:txBody>
          <a:bodyPr>
            <a:noAutofit/>
          </a:bodyPr>
          <a:lstStyle/>
          <a:p>
            <a:r>
              <a:rPr lang="en-US" sz="2000" b="1" dirty="0"/>
              <a:t>Redefining company values:</a:t>
            </a:r>
            <a:br>
              <a:rPr lang="en-US" sz="2000" b="1" dirty="0"/>
            </a:br>
            <a:r>
              <a:rPr lang="en-US" sz="2000" b="1" dirty="0"/>
              <a:t>what Confucianism says about profits and business growth?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44939669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1"/>
          <p:cNvSpPr/>
          <p:nvPr/>
        </p:nvSpPr>
        <p:spPr>
          <a:xfrm>
            <a:off x="685800" y="5114905"/>
            <a:ext cx="7772400" cy="571500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defRPr/>
            </a:pPr>
            <a:r>
              <a:rPr lang="en-US" sz="1400" b="1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“One who, on seeing profit, thinks of righteousness, may be considered a perfect man.”</a:t>
            </a:r>
          </a:p>
          <a:p>
            <a:pPr algn="ctr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= Profit-making in harmony with </a:t>
            </a:r>
            <a:r>
              <a:rPr lang="en-US" sz="1400" b="1" u="sng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the good of the society</a:t>
            </a:r>
          </a:p>
        </p:txBody>
      </p:sp>
      <p:sp>
        <p:nvSpPr>
          <p:cNvPr id="15" name="Rectangle 51"/>
          <p:cNvSpPr>
            <a:spLocks noChangeArrowheads="1"/>
          </p:cNvSpPr>
          <p:nvPr/>
        </p:nvSpPr>
        <p:spPr bwMode="auto">
          <a:xfrm>
            <a:off x="685800" y="5562600"/>
            <a:ext cx="5943600" cy="55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371" tIns="42185" rIns="84371" bIns="42185" anchor="ctr"/>
          <a:lstStyle/>
          <a:p>
            <a:pPr marL="130290" indent="-130290" defTabSz="912030">
              <a:lnSpc>
                <a:spcPct val="85000"/>
              </a:lnSpc>
              <a:tabLst>
                <a:tab pos="1709199" algn="r"/>
                <a:tab pos="1997208" algn="r"/>
              </a:tabLst>
            </a:pPr>
            <a:r>
              <a:rPr lang="en-US" altLang="ko-KR" sz="1050" b="1" i="1" dirty="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Source: “Catholicism and Confucianism in Dialogue for Corporate Social Responsibility”</a:t>
            </a:r>
          </a:p>
          <a:p>
            <a:pPr marL="130290" indent="-130290" defTabSz="912030">
              <a:lnSpc>
                <a:spcPct val="85000"/>
              </a:lnSpc>
              <a:tabLst>
                <a:tab pos="1709199" algn="r"/>
                <a:tab pos="1997208" algn="r"/>
              </a:tabLst>
            </a:pPr>
            <a:r>
              <a:rPr lang="en-US" altLang="ko-KR" sz="1050" b="1" i="1" dirty="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rPr>
              <a:t>Research paper by Han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4400" y="1219200"/>
            <a:ext cx="7086600" cy="1152144"/>
            <a:chOff x="381000" y="1667256"/>
            <a:chExt cx="7086600" cy="1152144"/>
          </a:xfrm>
        </p:grpSpPr>
        <p:sp>
          <p:nvSpPr>
            <p:cNvPr id="16" name="Rectangle 15"/>
            <p:cNvSpPr/>
            <p:nvPr/>
          </p:nvSpPr>
          <p:spPr>
            <a:xfrm>
              <a:off x="1828800" y="1667256"/>
              <a:ext cx="2133600" cy="1152144"/>
            </a:xfrm>
            <a:prstGeom prst="rect">
              <a:avLst/>
            </a:prstGeom>
            <a:noFill/>
            <a:ln w="25400" cmpd="sng">
              <a:solidFill>
                <a:srgbClr val="263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500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rPr>
                <a:t>Be considerate of others; profit maximization is minimization for others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34000" y="1667256"/>
              <a:ext cx="2133600" cy="1152144"/>
            </a:xfrm>
            <a:prstGeom prst="rect">
              <a:avLst/>
            </a:prstGeom>
            <a:noFill/>
            <a:ln w="25400" cmpd="sng">
              <a:solidFill>
                <a:srgbClr val="263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500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rPr>
                <a:t>Deliver more of better product and customer experience; raise the bar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000" y="2074051"/>
              <a:ext cx="1435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Humaneness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99570" y="2438580"/>
            <a:ext cx="7201430" cy="1152144"/>
            <a:chOff x="266170" y="2994832"/>
            <a:chExt cx="7201430" cy="1152144"/>
          </a:xfrm>
        </p:grpSpPr>
        <p:sp>
          <p:nvSpPr>
            <p:cNvPr id="19" name="Rectangle 18"/>
            <p:cNvSpPr/>
            <p:nvPr/>
          </p:nvSpPr>
          <p:spPr>
            <a:xfrm>
              <a:off x="1824731" y="2994832"/>
              <a:ext cx="2174499" cy="1152144"/>
            </a:xfrm>
            <a:prstGeom prst="rect">
              <a:avLst/>
            </a:prstGeom>
            <a:noFill/>
            <a:ln w="25400" cmpd="sng">
              <a:solidFill>
                <a:srgbClr val="263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500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rPr>
                <a:t>Strictly follow established rules and guidelines at all circumstances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34000" y="2994832"/>
              <a:ext cx="2133600" cy="1152144"/>
            </a:xfrm>
            <a:prstGeom prst="rect">
              <a:avLst/>
            </a:prstGeom>
            <a:noFill/>
            <a:ln w="25400" cmpd="sng">
              <a:solidFill>
                <a:srgbClr val="263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500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rPr>
                <a:t>Rules are only justified through the fairly reached consensus of the related people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6170" y="3401627"/>
              <a:ext cx="1558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Justice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32708" y="3657961"/>
            <a:ext cx="6967552" cy="1152144"/>
            <a:chOff x="499308" y="4106017"/>
            <a:chExt cx="6967552" cy="1152144"/>
          </a:xfrm>
        </p:grpSpPr>
        <p:sp>
          <p:nvSpPr>
            <p:cNvPr id="30" name="Rectangle 29"/>
            <p:cNvSpPr/>
            <p:nvPr/>
          </p:nvSpPr>
          <p:spPr>
            <a:xfrm>
              <a:off x="1828800" y="4106017"/>
              <a:ext cx="2171170" cy="1152144"/>
            </a:xfrm>
            <a:prstGeom prst="rect">
              <a:avLst/>
            </a:prstGeom>
            <a:noFill/>
            <a:ln w="25400" cmpd="sng">
              <a:solidFill>
                <a:srgbClr val="263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500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rPr>
                <a:t>Need an institutional body to impose moral values and govern the people for compliance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333260" y="4106017"/>
              <a:ext cx="2133600" cy="1152144"/>
            </a:xfrm>
            <a:prstGeom prst="rect">
              <a:avLst/>
            </a:prstGeom>
            <a:noFill/>
            <a:ln w="25400" cmpd="sng">
              <a:solidFill>
                <a:srgbClr val="263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r>
                <a:rPr lang="en-US" sz="1500" dirty="0">
                  <a:solidFill>
                    <a:srgbClr val="263050"/>
                  </a:solidFill>
                  <a:latin typeface="+mj-lt"/>
                  <a:cs typeface="Arial" panose="020B0604020202020204" pitchFamily="34" charset="0"/>
                </a:rPr>
                <a:t>Consists of self-motivated people that share the same values to achieve greater good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9308" y="4389702"/>
              <a:ext cx="13167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Etiquette /</a:t>
              </a:r>
            </a:p>
            <a:p>
              <a:pPr algn="r" defTabSz="914400"/>
              <a:r>
                <a:rPr lang="en-US" sz="1600" b="1" dirty="0">
                  <a:solidFill>
                    <a:srgbClr val="00A1DE"/>
                  </a:solidFill>
                  <a:latin typeface="+mj-lt"/>
                  <a:cs typeface="Arial" panose="020B0604020202020204" pitchFamily="34" charset="0"/>
                </a:rPr>
                <a:t>Institution</a:t>
              </a:r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4883746" y="2845375"/>
            <a:ext cx="678854" cy="281955"/>
          </a:xfrm>
          <a:prstGeom prst="rightArrow">
            <a:avLst/>
          </a:prstGeom>
          <a:solidFill>
            <a:srgbClr val="00A1DE"/>
          </a:solidFill>
          <a:ln>
            <a:solidFill>
              <a:srgbClr val="00A1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1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07720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Build Confucius Institute into the heart of company’s culture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44939669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21"/>
          <p:cNvGrpSpPr/>
          <p:nvPr/>
        </p:nvGrpSpPr>
        <p:grpSpPr>
          <a:xfrm>
            <a:off x="472440" y="1143000"/>
            <a:ext cx="4023360" cy="269379"/>
            <a:chOff x="304800" y="1001360"/>
            <a:chExt cx="4023360" cy="269379"/>
          </a:xfrm>
        </p:grpSpPr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What It Serves</a:t>
              </a: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481964" y="1517312"/>
            <a:ext cx="4013835" cy="128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Regular (quarterly) training sessions for all employees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Additional function: FOTILE University for educating the community and prospective hires</a:t>
            </a:r>
          </a:p>
        </p:txBody>
      </p:sp>
      <p:grpSp>
        <p:nvGrpSpPr>
          <p:cNvPr id="17" name="Group 21"/>
          <p:cNvGrpSpPr/>
          <p:nvPr/>
        </p:nvGrpSpPr>
        <p:grpSpPr>
          <a:xfrm>
            <a:off x="4892040" y="1143000"/>
            <a:ext cx="4023360" cy="269379"/>
            <a:chOff x="304800" y="1001360"/>
            <a:chExt cx="4023360" cy="269379"/>
          </a:xfrm>
        </p:grpSpPr>
        <p:sp>
          <p:nvSpPr>
            <p:cNvPr id="1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Benefits</a:t>
              </a: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30"/>
          <p:cNvSpPr txBox="1">
            <a:spLocks noChangeArrowheads="1"/>
          </p:cNvSpPr>
          <p:nvPr/>
        </p:nvSpPr>
        <p:spPr bwMode="auto">
          <a:xfrm>
            <a:off x="4901564" y="1517312"/>
            <a:ext cx="4013835" cy="256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Offering opportunities for marketing staff to experience higher level education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Better training leads to better job performance and increase customer satisfaction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Relate more growth opportunities to advance within the organization; regional manager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More frequent and open interaction amongst different functions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274" y="3701851"/>
            <a:ext cx="4062413" cy="2013149"/>
          </a:xfrm>
          <a:prstGeom prst="rect">
            <a:avLst/>
          </a:prstGeom>
          <a:noFill/>
          <a:ln w="25400" cap="rnd">
            <a:solidFill>
              <a:srgbClr val="77B14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wk2\Desktop\traini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2" y="3048000"/>
            <a:ext cx="3938368" cy="1854300"/>
          </a:xfrm>
          <a:prstGeom prst="rect">
            <a:avLst/>
          </a:prstGeom>
          <a:noFill/>
          <a:ln w="25400" cap="rnd">
            <a:solidFill>
              <a:srgbClr val="77B14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07720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Motivate employees through effective HR policies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577628303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21"/>
          <p:cNvGrpSpPr/>
          <p:nvPr/>
        </p:nvGrpSpPr>
        <p:grpSpPr>
          <a:xfrm>
            <a:off x="472440" y="1143000"/>
            <a:ext cx="4023360" cy="269379"/>
            <a:chOff x="304800" y="1001360"/>
            <a:chExt cx="4023360" cy="269379"/>
          </a:xfrm>
        </p:grpSpPr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Changes to be Made</a:t>
              </a: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481964" y="1517312"/>
            <a:ext cx="4013835" cy="256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ABC appraisal adopts an absolute scale from a relative scale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More objective criteria are reflected in the job appraisal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Grade of C doesn’t imply straight job dismissal and an improving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Dividend bonuses are linked to job evaluation      (A-100%, B-50%, C-20% of monthly salary)</a:t>
            </a:r>
          </a:p>
        </p:txBody>
      </p:sp>
      <p:grpSp>
        <p:nvGrpSpPr>
          <p:cNvPr id="17" name="Group 21"/>
          <p:cNvGrpSpPr/>
          <p:nvPr/>
        </p:nvGrpSpPr>
        <p:grpSpPr>
          <a:xfrm>
            <a:off x="4892040" y="1143000"/>
            <a:ext cx="4023360" cy="269379"/>
            <a:chOff x="304800" y="1001360"/>
            <a:chExt cx="4023360" cy="269379"/>
          </a:xfrm>
        </p:grpSpPr>
        <p:sp>
          <p:nvSpPr>
            <p:cNvPr id="1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Benefits</a:t>
              </a:r>
            </a:p>
          </p:txBody>
        </p:sp>
        <p:sp>
          <p:nvSpPr>
            <p:cNvPr id="1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30"/>
          <p:cNvSpPr txBox="1">
            <a:spLocks noChangeArrowheads="1"/>
          </p:cNvSpPr>
          <p:nvPr/>
        </p:nvSpPr>
        <p:spPr bwMode="auto">
          <a:xfrm>
            <a:off x="4901564" y="1517312"/>
            <a:ext cx="4013835" cy="198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Everyone can get an A and there doesn’t have to be a C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Reduces competition against colleagues and more objective criteria reflected in assessment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Poor performance isn’t the final call but still encourages improvement through different bonus payment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" y="3733800"/>
            <a:ext cx="2362200" cy="2362200"/>
          </a:xfrm>
          <a:prstGeom prst="rect">
            <a:avLst/>
          </a:prstGeom>
          <a:noFill/>
          <a:ln w="25400" cap="rnd">
            <a:solidFill>
              <a:srgbClr val="77B14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157" y="3505200"/>
            <a:ext cx="2143125" cy="2143125"/>
          </a:xfrm>
          <a:prstGeom prst="rect">
            <a:avLst/>
          </a:prstGeom>
          <a:noFill/>
          <a:ln w="25400" cap="rnd">
            <a:solidFill>
              <a:srgbClr val="77B14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9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8077200" cy="447040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Harmony with the good of the society: FOTILE’s stakeholders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618701393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411050"/>
              </p:ext>
            </p:extLst>
          </p:nvPr>
        </p:nvGraphicFramePr>
        <p:xfrm>
          <a:off x="431481" y="1363462"/>
          <a:ext cx="4978719" cy="463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3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1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Stakeholder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1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Current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</a:rPr>
                        <a:t> Relationship</a:t>
                      </a:r>
                      <a:endParaRPr lang="en-US" sz="1400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7B1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Customers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Most advanced customer services in the nation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Business partners / competitors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Big market share and technology leader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Community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Little contributions made to the community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2070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263050"/>
                        </a:solidFill>
                        <a:latin typeface="+mj-lt"/>
                      </a:endParaRPr>
                    </a:p>
                  </a:txBody>
                  <a:tcPr marL="61232" marR="61232" marT="30616" marB="30616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College / Prospective hires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263050"/>
                          </a:solidFill>
                          <a:latin typeface="+mj-lt"/>
                          <a:cs typeface="Arial" panose="020B0604020202020204" pitchFamily="34" charset="0"/>
                        </a:rPr>
                        <a:t>Limited access to the new talent</a:t>
                      </a:r>
                    </a:p>
                  </a:txBody>
                  <a:tcPr marL="61232" marR="61232" marT="30616" marB="30616" anchor="ctr">
                    <a:lnL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CAC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8" name="Group 21"/>
          <p:cNvGrpSpPr/>
          <p:nvPr/>
        </p:nvGrpSpPr>
        <p:grpSpPr>
          <a:xfrm>
            <a:off x="909160" y="990600"/>
            <a:ext cx="4023360" cy="269379"/>
            <a:chOff x="304800" y="1001360"/>
            <a:chExt cx="4023360" cy="269379"/>
          </a:xfrm>
        </p:grpSpPr>
        <p:sp>
          <p:nvSpPr>
            <p:cNvPr id="29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FOTILE’s External Stakeholders </a:t>
              </a:r>
            </a:p>
          </p:txBody>
        </p:sp>
        <p:sp>
          <p:nvSpPr>
            <p:cNvPr id="30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32" name="Rectangle 1"/>
          <p:cNvSpPr/>
          <p:nvPr/>
        </p:nvSpPr>
        <p:spPr>
          <a:xfrm>
            <a:off x="5596467" y="2438400"/>
            <a:ext cx="3352800" cy="2590800"/>
          </a:xfrm>
          <a:prstGeom prst="rect">
            <a:avLst/>
          </a:prstGeom>
          <a:solidFill>
            <a:srgbClr val="00A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“Endless pursuit of technological breakthroughs for more effective fume removal” </a:t>
            </a:r>
          </a:p>
          <a:p>
            <a:pPr algn="r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– case material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FOTILE can spread its Confucian values more widely through delivering higher quality products and customer services to its customers as well as leveraging its position to reach other stakeholders</a:t>
            </a:r>
          </a:p>
        </p:txBody>
      </p:sp>
    </p:spTree>
    <p:extLst>
      <p:ext uri="{BB962C8B-B14F-4D97-AF65-F5344CB8AC3E}">
        <p14:creationId xmlns:p14="http://schemas.microsoft.com/office/powerpoint/2010/main" val="92050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" y="299049"/>
            <a:ext cx="7132320" cy="447040"/>
          </a:xfrm>
        </p:spPr>
        <p:txBody>
          <a:bodyPr>
            <a:normAutofit/>
          </a:bodyPr>
          <a:lstStyle/>
          <a:p>
            <a:r>
              <a:rPr lang="en-US" sz="2400" b="1" dirty="0"/>
              <a:t>Recruit and inject new talent for fresh ideas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14400" y="751840"/>
            <a:ext cx="8229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21"/>
          <p:cNvGrpSpPr/>
          <p:nvPr/>
        </p:nvGrpSpPr>
        <p:grpSpPr>
          <a:xfrm>
            <a:off x="685800" y="949821"/>
            <a:ext cx="7772398" cy="269379"/>
            <a:chOff x="-1569719" y="1001360"/>
            <a:chExt cx="7772398" cy="269379"/>
          </a:xfrm>
        </p:grpSpPr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-1569719" y="1001360"/>
              <a:ext cx="7772398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Build mutually beneficial relationships with universities in major cities </a:t>
              </a:r>
            </a:p>
          </p:txBody>
        </p:sp>
        <p:sp>
          <p:nvSpPr>
            <p:cNvPr id="15" name="Line 52"/>
            <p:cNvSpPr>
              <a:spLocks noChangeShapeType="1"/>
            </p:cNvSpPr>
            <p:nvPr/>
          </p:nvSpPr>
          <p:spPr bwMode="auto">
            <a:xfrm>
              <a:off x="-1569719" y="1270739"/>
              <a:ext cx="7772398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30"/>
          <p:cNvSpPr txBox="1">
            <a:spLocks noChangeArrowheads="1"/>
          </p:cNvSpPr>
          <p:nvPr/>
        </p:nvSpPr>
        <p:spPr bwMode="auto">
          <a:xfrm>
            <a:off x="685799" y="1372941"/>
            <a:ext cx="4013835" cy="220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 Offer guest lecture series regarding Confucianism and FOTILE’s business philosophy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Sponsor case competitions and idea pitching events to gain fresh R&amp;D ideas and spot bright prospective hires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Provide scholarship and internship opportunities to bright talents to attract them from early on</a:t>
            </a:r>
          </a:p>
        </p:txBody>
      </p:sp>
      <p:grpSp>
        <p:nvGrpSpPr>
          <p:cNvPr id="17" name="Groupe 23"/>
          <p:cNvGrpSpPr/>
          <p:nvPr/>
        </p:nvGrpSpPr>
        <p:grpSpPr>
          <a:xfrm>
            <a:off x="4578193" y="1433744"/>
            <a:ext cx="3560646" cy="2604856"/>
            <a:chOff x="1514475" y="1509713"/>
            <a:chExt cx="6115050" cy="4473576"/>
          </a:xfrm>
        </p:grpSpPr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7380288" y="2738438"/>
              <a:ext cx="61913" cy="36513"/>
            </a:xfrm>
            <a:custGeom>
              <a:avLst/>
              <a:gdLst>
                <a:gd name="T0" fmla="*/ 17 w 39"/>
                <a:gd name="T1" fmla="*/ 20 h 23"/>
                <a:gd name="T2" fmla="*/ 6 w 39"/>
                <a:gd name="T3" fmla="*/ 23 h 23"/>
                <a:gd name="T4" fmla="*/ 0 w 39"/>
                <a:gd name="T5" fmla="*/ 15 h 23"/>
                <a:gd name="T6" fmla="*/ 0 w 39"/>
                <a:gd name="T7" fmla="*/ 14 h 23"/>
                <a:gd name="T8" fmla="*/ 3 w 39"/>
                <a:gd name="T9" fmla="*/ 8 h 23"/>
                <a:gd name="T10" fmla="*/ 9 w 39"/>
                <a:gd name="T11" fmla="*/ 6 h 23"/>
                <a:gd name="T12" fmla="*/ 9 w 39"/>
                <a:gd name="T13" fmla="*/ 6 h 23"/>
                <a:gd name="T14" fmla="*/ 18 w 39"/>
                <a:gd name="T15" fmla="*/ 8 h 23"/>
                <a:gd name="T16" fmla="*/ 24 w 39"/>
                <a:gd name="T17" fmla="*/ 6 h 23"/>
                <a:gd name="T18" fmla="*/ 24 w 39"/>
                <a:gd name="T19" fmla="*/ 6 h 23"/>
                <a:gd name="T20" fmla="*/ 29 w 39"/>
                <a:gd name="T21" fmla="*/ 6 h 23"/>
                <a:gd name="T22" fmla="*/ 30 w 39"/>
                <a:gd name="T23" fmla="*/ 6 h 23"/>
                <a:gd name="T24" fmla="*/ 32 w 39"/>
                <a:gd name="T25" fmla="*/ 2 h 23"/>
                <a:gd name="T26" fmla="*/ 35 w 39"/>
                <a:gd name="T27" fmla="*/ 0 h 23"/>
                <a:gd name="T28" fmla="*/ 36 w 39"/>
                <a:gd name="T29" fmla="*/ 3 h 23"/>
                <a:gd name="T30" fmla="*/ 38 w 39"/>
                <a:gd name="T31" fmla="*/ 6 h 23"/>
                <a:gd name="T32" fmla="*/ 39 w 39"/>
                <a:gd name="T33" fmla="*/ 9 h 23"/>
                <a:gd name="T34" fmla="*/ 38 w 39"/>
                <a:gd name="T35" fmla="*/ 12 h 23"/>
                <a:gd name="T36" fmla="*/ 38 w 39"/>
                <a:gd name="T37" fmla="*/ 18 h 23"/>
                <a:gd name="T38" fmla="*/ 39 w 39"/>
                <a:gd name="T39" fmla="*/ 21 h 23"/>
                <a:gd name="T40" fmla="*/ 38 w 39"/>
                <a:gd name="T41" fmla="*/ 23 h 23"/>
                <a:gd name="T42" fmla="*/ 32 w 39"/>
                <a:gd name="T43" fmla="*/ 21 h 23"/>
                <a:gd name="T44" fmla="*/ 32 w 39"/>
                <a:gd name="T45" fmla="*/ 20 h 23"/>
                <a:gd name="T46" fmla="*/ 21 w 39"/>
                <a:gd name="T47" fmla="*/ 23 h 23"/>
                <a:gd name="T48" fmla="*/ 18 w 39"/>
                <a:gd name="T49" fmla="*/ 20 h 23"/>
                <a:gd name="T50" fmla="*/ 24 w 39"/>
                <a:gd name="T51" fmla="*/ 23 h 23"/>
                <a:gd name="T52" fmla="*/ 32 w 39"/>
                <a:gd name="T53" fmla="*/ 18 h 23"/>
                <a:gd name="T54" fmla="*/ 33 w 39"/>
                <a:gd name="T55" fmla="*/ 21 h 23"/>
                <a:gd name="T56" fmla="*/ 38 w 39"/>
                <a:gd name="T57" fmla="*/ 21 h 23"/>
                <a:gd name="T58" fmla="*/ 38 w 39"/>
                <a:gd name="T59" fmla="*/ 21 h 23"/>
                <a:gd name="T60" fmla="*/ 38 w 39"/>
                <a:gd name="T61" fmla="*/ 18 h 23"/>
                <a:gd name="T62" fmla="*/ 38 w 39"/>
                <a:gd name="T63" fmla="*/ 17 h 23"/>
                <a:gd name="T64" fmla="*/ 38 w 39"/>
                <a:gd name="T65" fmla="*/ 12 h 23"/>
                <a:gd name="T66" fmla="*/ 39 w 39"/>
                <a:gd name="T67" fmla="*/ 9 h 23"/>
                <a:gd name="T68" fmla="*/ 38 w 39"/>
                <a:gd name="T69" fmla="*/ 8 h 23"/>
                <a:gd name="T70" fmla="*/ 38 w 39"/>
                <a:gd name="T71" fmla="*/ 5 h 23"/>
                <a:gd name="T72" fmla="*/ 36 w 39"/>
                <a:gd name="T73" fmla="*/ 2 h 23"/>
                <a:gd name="T74" fmla="*/ 32 w 39"/>
                <a:gd name="T75" fmla="*/ 2 h 23"/>
                <a:gd name="T76" fmla="*/ 32 w 39"/>
                <a:gd name="T77" fmla="*/ 6 h 23"/>
                <a:gd name="T78" fmla="*/ 30 w 39"/>
                <a:gd name="T79" fmla="*/ 6 h 23"/>
                <a:gd name="T80" fmla="*/ 29 w 39"/>
                <a:gd name="T81" fmla="*/ 8 h 23"/>
                <a:gd name="T82" fmla="*/ 24 w 39"/>
                <a:gd name="T83" fmla="*/ 6 h 23"/>
                <a:gd name="T84" fmla="*/ 24 w 39"/>
                <a:gd name="T85" fmla="*/ 6 h 23"/>
                <a:gd name="T86" fmla="*/ 18 w 39"/>
                <a:gd name="T87" fmla="*/ 9 h 23"/>
                <a:gd name="T88" fmla="*/ 17 w 39"/>
                <a:gd name="T89" fmla="*/ 9 h 23"/>
                <a:gd name="T90" fmla="*/ 9 w 39"/>
                <a:gd name="T91" fmla="*/ 6 h 23"/>
                <a:gd name="T92" fmla="*/ 6 w 39"/>
                <a:gd name="T93" fmla="*/ 6 h 23"/>
                <a:gd name="T94" fmla="*/ 2 w 39"/>
                <a:gd name="T95" fmla="*/ 14 h 23"/>
                <a:gd name="T96" fmla="*/ 2 w 39"/>
                <a:gd name="T97" fmla="*/ 18 h 23"/>
                <a:gd name="T98" fmla="*/ 9 w 39"/>
                <a:gd name="T99" fmla="*/ 23 h 23"/>
                <a:gd name="T100" fmla="*/ 17 w 39"/>
                <a:gd name="T10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" h="23">
                  <a:moveTo>
                    <a:pt x="18" y="21"/>
                  </a:moveTo>
                  <a:lnTo>
                    <a:pt x="18" y="21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4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6" y="23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6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4" y="6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6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9" y="21"/>
                  </a:lnTo>
                  <a:lnTo>
                    <a:pt x="39" y="21"/>
                  </a:lnTo>
                  <a:lnTo>
                    <a:pt x="39" y="21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8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2" y="21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18" y="21"/>
                  </a:lnTo>
                  <a:lnTo>
                    <a:pt x="18" y="21"/>
                  </a:lnTo>
                  <a:close/>
                  <a:moveTo>
                    <a:pt x="17" y="20"/>
                  </a:moveTo>
                  <a:lnTo>
                    <a:pt x="17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3" y="21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8" y="21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7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2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5"/>
                  </a:lnTo>
                  <a:lnTo>
                    <a:pt x="32" y="5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1" y="6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11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4" y="8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6" y="6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2" y="11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8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6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9" y="23"/>
                  </a:lnTo>
                  <a:lnTo>
                    <a:pt x="14" y="21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7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7385050" y="2743201"/>
              <a:ext cx="55563" cy="28575"/>
            </a:xfrm>
            <a:custGeom>
              <a:avLst/>
              <a:gdLst>
                <a:gd name="T0" fmla="*/ 6 w 35"/>
                <a:gd name="T1" fmla="*/ 5 h 18"/>
                <a:gd name="T2" fmla="*/ 2 w 35"/>
                <a:gd name="T3" fmla="*/ 8 h 18"/>
                <a:gd name="T4" fmla="*/ 0 w 35"/>
                <a:gd name="T5" fmla="*/ 11 h 18"/>
                <a:gd name="T6" fmla="*/ 0 w 35"/>
                <a:gd name="T7" fmla="*/ 14 h 18"/>
                <a:gd name="T8" fmla="*/ 5 w 35"/>
                <a:gd name="T9" fmla="*/ 17 h 18"/>
                <a:gd name="T10" fmla="*/ 6 w 35"/>
                <a:gd name="T11" fmla="*/ 18 h 18"/>
                <a:gd name="T12" fmla="*/ 12 w 35"/>
                <a:gd name="T13" fmla="*/ 15 h 18"/>
                <a:gd name="T14" fmla="*/ 12 w 35"/>
                <a:gd name="T15" fmla="*/ 14 h 18"/>
                <a:gd name="T16" fmla="*/ 12 w 35"/>
                <a:gd name="T17" fmla="*/ 14 h 18"/>
                <a:gd name="T18" fmla="*/ 11 w 35"/>
                <a:gd name="T19" fmla="*/ 14 h 18"/>
                <a:gd name="T20" fmla="*/ 11 w 35"/>
                <a:gd name="T21" fmla="*/ 14 h 18"/>
                <a:gd name="T22" fmla="*/ 9 w 35"/>
                <a:gd name="T23" fmla="*/ 15 h 18"/>
                <a:gd name="T24" fmla="*/ 6 w 35"/>
                <a:gd name="T25" fmla="*/ 17 h 18"/>
                <a:gd name="T26" fmla="*/ 2 w 35"/>
                <a:gd name="T27" fmla="*/ 12 h 18"/>
                <a:gd name="T28" fmla="*/ 12 w 35"/>
                <a:gd name="T29" fmla="*/ 12 h 18"/>
                <a:gd name="T30" fmla="*/ 14 w 35"/>
                <a:gd name="T31" fmla="*/ 11 h 18"/>
                <a:gd name="T32" fmla="*/ 11 w 35"/>
                <a:gd name="T33" fmla="*/ 8 h 18"/>
                <a:gd name="T34" fmla="*/ 6 w 35"/>
                <a:gd name="T35" fmla="*/ 5 h 18"/>
                <a:gd name="T36" fmla="*/ 2 w 35"/>
                <a:gd name="T37" fmla="*/ 11 h 18"/>
                <a:gd name="T38" fmla="*/ 3 w 35"/>
                <a:gd name="T39" fmla="*/ 8 h 18"/>
                <a:gd name="T40" fmla="*/ 6 w 35"/>
                <a:gd name="T41" fmla="*/ 6 h 18"/>
                <a:gd name="T42" fmla="*/ 11 w 35"/>
                <a:gd name="T43" fmla="*/ 11 h 18"/>
                <a:gd name="T44" fmla="*/ 21 w 35"/>
                <a:gd name="T45" fmla="*/ 5 h 18"/>
                <a:gd name="T46" fmla="*/ 18 w 35"/>
                <a:gd name="T47" fmla="*/ 6 h 18"/>
                <a:gd name="T48" fmla="*/ 15 w 35"/>
                <a:gd name="T49" fmla="*/ 9 h 18"/>
                <a:gd name="T50" fmla="*/ 14 w 35"/>
                <a:gd name="T51" fmla="*/ 11 h 18"/>
                <a:gd name="T52" fmla="*/ 17 w 35"/>
                <a:gd name="T53" fmla="*/ 15 h 18"/>
                <a:gd name="T54" fmla="*/ 21 w 35"/>
                <a:gd name="T55" fmla="*/ 18 h 18"/>
                <a:gd name="T56" fmla="*/ 24 w 35"/>
                <a:gd name="T57" fmla="*/ 17 h 18"/>
                <a:gd name="T58" fmla="*/ 26 w 35"/>
                <a:gd name="T59" fmla="*/ 15 h 18"/>
                <a:gd name="T60" fmla="*/ 27 w 35"/>
                <a:gd name="T61" fmla="*/ 14 h 18"/>
                <a:gd name="T62" fmla="*/ 26 w 35"/>
                <a:gd name="T63" fmla="*/ 14 h 18"/>
                <a:gd name="T64" fmla="*/ 26 w 35"/>
                <a:gd name="T65" fmla="*/ 14 h 18"/>
                <a:gd name="T66" fmla="*/ 26 w 35"/>
                <a:gd name="T67" fmla="*/ 14 h 18"/>
                <a:gd name="T68" fmla="*/ 21 w 35"/>
                <a:gd name="T69" fmla="*/ 17 h 18"/>
                <a:gd name="T70" fmla="*/ 18 w 35"/>
                <a:gd name="T71" fmla="*/ 15 h 18"/>
                <a:gd name="T72" fmla="*/ 27 w 35"/>
                <a:gd name="T73" fmla="*/ 12 h 18"/>
                <a:gd name="T74" fmla="*/ 27 w 35"/>
                <a:gd name="T75" fmla="*/ 11 h 18"/>
                <a:gd name="T76" fmla="*/ 27 w 35"/>
                <a:gd name="T77" fmla="*/ 11 h 18"/>
                <a:gd name="T78" fmla="*/ 23 w 35"/>
                <a:gd name="T79" fmla="*/ 6 h 18"/>
                <a:gd name="T80" fmla="*/ 21 w 35"/>
                <a:gd name="T81" fmla="*/ 5 h 18"/>
                <a:gd name="T82" fmla="*/ 17 w 35"/>
                <a:gd name="T83" fmla="*/ 11 h 18"/>
                <a:gd name="T84" fmla="*/ 21 w 35"/>
                <a:gd name="T85" fmla="*/ 6 h 18"/>
                <a:gd name="T86" fmla="*/ 24 w 35"/>
                <a:gd name="T87" fmla="*/ 8 h 18"/>
                <a:gd name="T88" fmla="*/ 17 w 35"/>
                <a:gd name="T89" fmla="*/ 11 h 18"/>
                <a:gd name="T90" fmla="*/ 33 w 35"/>
                <a:gd name="T91" fmla="*/ 6 h 18"/>
                <a:gd name="T92" fmla="*/ 35 w 35"/>
                <a:gd name="T93" fmla="*/ 6 h 18"/>
                <a:gd name="T94" fmla="*/ 32 w 35"/>
                <a:gd name="T95" fmla="*/ 5 h 18"/>
                <a:gd name="T96" fmla="*/ 32 w 35"/>
                <a:gd name="T97" fmla="*/ 2 h 18"/>
                <a:gd name="T98" fmla="*/ 32 w 35"/>
                <a:gd name="T99" fmla="*/ 0 h 18"/>
                <a:gd name="T100" fmla="*/ 30 w 35"/>
                <a:gd name="T101" fmla="*/ 5 h 18"/>
                <a:gd name="T102" fmla="*/ 29 w 35"/>
                <a:gd name="T103" fmla="*/ 5 h 18"/>
                <a:gd name="T104" fmla="*/ 29 w 35"/>
                <a:gd name="T105" fmla="*/ 6 h 18"/>
                <a:gd name="T106" fmla="*/ 29 w 35"/>
                <a:gd name="T107" fmla="*/ 6 h 18"/>
                <a:gd name="T108" fmla="*/ 29 w 35"/>
                <a:gd name="T109" fmla="*/ 6 h 18"/>
                <a:gd name="T110" fmla="*/ 30 w 35"/>
                <a:gd name="T111" fmla="*/ 6 h 18"/>
                <a:gd name="T112" fmla="*/ 30 w 35"/>
                <a:gd name="T113" fmla="*/ 15 h 18"/>
                <a:gd name="T114" fmla="*/ 33 w 35"/>
                <a:gd name="T115" fmla="*/ 18 h 18"/>
                <a:gd name="T116" fmla="*/ 33 w 35"/>
                <a:gd name="T117" fmla="*/ 17 h 18"/>
                <a:gd name="T118" fmla="*/ 33 w 35"/>
                <a:gd name="T119" fmla="*/ 17 h 18"/>
                <a:gd name="T120" fmla="*/ 32 w 35"/>
                <a:gd name="T121" fmla="*/ 15 h 18"/>
                <a:gd name="T122" fmla="*/ 32 w 35"/>
                <a:gd name="T123" fmla="*/ 15 h 18"/>
                <a:gd name="T124" fmla="*/ 33 w 35"/>
                <a:gd name="T125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" h="18">
                  <a:moveTo>
                    <a:pt x="6" y="5"/>
                  </a:moveTo>
                  <a:lnTo>
                    <a:pt x="6" y="5"/>
                  </a:lnTo>
                  <a:lnTo>
                    <a:pt x="5" y="6"/>
                  </a:lnTo>
                  <a:lnTo>
                    <a:pt x="2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9" y="17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3" y="15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1" y="8"/>
                  </a:lnTo>
                  <a:lnTo>
                    <a:pt x="9" y="6"/>
                  </a:lnTo>
                  <a:lnTo>
                    <a:pt x="6" y="5"/>
                  </a:lnTo>
                  <a:lnTo>
                    <a:pt x="6" y="5"/>
                  </a:lnTo>
                  <a:close/>
                  <a:moveTo>
                    <a:pt x="2" y="11"/>
                  </a:moveTo>
                  <a:lnTo>
                    <a:pt x="2" y="11"/>
                  </a:lnTo>
                  <a:lnTo>
                    <a:pt x="3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9" y="8"/>
                  </a:lnTo>
                  <a:lnTo>
                    <a:pt x="11" y="11"/>
                  </a:lnTo>
                  <a:lnTo>
                    <a:pt x="2" y="11"/>
                  </a:lnTo>
                  <a:close/>
                  <a:moveTo>
                    <a:pt x="21" y="5"/>
                  </a:moveTo>
                  <a:lnTo>
                    <a:pt x="21" y="5"/>
                  </a:lnTo>
                  <a:lnTo>
                    <a:pt x="18" y="6"/>
                  </a:lnTo>
                  <a:lnTo>
                    <a:pt x="17" y="8"/>
                  </a:lnTo>
                  <a:lnTo>
                    <a:pt x="15" y="9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5" y="14"/>
                  </a:lnTo>
                  <a:lnTo>
                    <a:pt x="17" y="15"/>
                  </a:lnTo>
                  <a:lnTo>
                    <a:pt x="18" y="17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24" y="17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3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18" y="15"/>
                  </a:lnTo>
                  <a:lnTo>
                    <a:pt x="17" y="12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6" y="8"/>
                  </a:lnTo>
                  <a:lnTo>
                    <a:pt x="23" y="6"/>
                  </a:lnTo>
                  <a:lnTo>
                    <a:pt x="21" y="5"/>
                  </a:lnTo>
                  <a:lnTo>
                    <a:pt x="21" y="5"/>
                  </a:lnTo>
                  <a:close/>
                  <a:moveTo>
                    <a:pt x="17" y="11"/>
                  </a:moveTo>
                  <a:lnTo>
                    <a:pt x="17" y="11"/>
                  </a:lnTo>
                  <a:lnTo>
                    <a:pt x="18" y="8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4" y="8"/>
                  </a:lnTo>
                  <a:lnTo>
                    <a:pt x="26" y="11"/>
                  </a:lnTo>
                  <a:lnTo>
                    <a:pt x="17" y="11"/>
                  </a:lnTo>
                  <a:close/>
                  <a:moveTo>
                    <a:pt x="33" y="6"/>
                  </a:moveTo>
                  <a:lnTo>
                    <a:pt x="33" y="6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3" y="5"/>
                  </a:lnTo>
                  <a:lnTo>
                    <a:pt x="32" y="5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0" y="2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2" y="15"/>
                  </a:lnTo>
                  <a:lnTo>
                    <a:pt x="32" y="6"/>
                  </a:lnTo>
                  <a:lnTo>
                    <a:pt x="33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494338" y="5486401"/>
              <a:ext cx="22225" cy="19050"/>
            </a:xfrm>
            <a:custGeom>
              <a:avLst/>
              <a:gdLst>
                <a:gd name="T0" fmla="*/ 2 w 14"/>
                <a:gd name="T1" fmla="*/ 0 h 12"/>
                <a:gd name="T2" fmla="*/ 0 w 14"/>
                <a:gd name="T3" fmla="*/ 1 h 12"/>
                <a:gd name="T4" fmla="*/ 2 w 14"/>
                <a:gd name="T5" fmla="*/ 4 h 12"/>
                <a:gd name="T6" fmla="*/ 5 w 14"/>
                <a:gd name="T7" fmla="*/ 6 h 12"/>
                <a:gd name="T8" fmla="*/ 11 w 14"/>
                <a:gd name="T9" fmla="*/ 12 h 12"/>
                <a:gd name="T10" fmla="*/ 12 w 14"/>
                <a:gd name="T11" fmla="*/ 12 h 12"/>
                <a:gd name="T12" fmla="*/ 14 w 14"/>
                <a:gd name="T13" fmla="*/ 12 h 12"/>
                <a:gd name="T14" fmla="*/ 14 w 14"/>
                <a:gd name="T15" fmla="*/ 10 h 12"/>
                <a:gd name="T16" fmla="*/ 8 w 14"/>
                <a:gd name="T17" fmla="*/ 1 h 12"/>
                <a:gd name="T18" fmla="*/ 6 w 14"/>
                <a:gd name="T19" fmla="*/ 1 h 12"/>
                <a:gd name="T20" fmla="*/ 2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2" y="0"/>
                  </a:moveTo>
                  <a:lnTo>
                    <a:pt x="0" y="1"/>
                  </a:lnTo>
                  <a:lnTo>
                    <a:pt x="2" y="4"/>
                  </a:lnTo>
                  <a:lnTo>
                    <a:pt x="5" y="6"/>
                  </a:lnTo>
                  <a:lnTo>
                    <a:pt x="11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8" y="1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494338" y="5486401"/>
              <a:ext cx="22225" cy="19050"/>
            </a:xfrm>
            <a:custGeom>
              <a:avLst/>
              <a:gdLst>
                <a:gd name="T0" fmla="*/ 2 w 14"/>
                <a:gd name="T1" fmla="*/ 0 h 12"/>
                <a:gd name="T2" fmla="*/ 0 w 14"/>
                <a:gd name="T3" fmla="*/ 1 h 12"/>
                <a:gd name="T4" fmla="*/ 2 w 14"/>
                <a:gd name="T5" fmla="*/ 4 h 12"/>
                <a:gd name="T6" fmla="*/ 5 w 14"/>
                <a:gd name="T7" fmla="*/ 6 h 12"/>
                <a:gd name="T8" fmla="*/ 11 w 14"/>
                <a:gd name="T9" fmla="*/ 12 h 12"/>
                <a:gd name="T10" fmla="*/ 12 w 14"/>
                <a:gd name="T11" fmla="*/ 12 h 12"/>
                <a:gd name="T12" fmla="*/ 14 w 14"/>
                <a:gd name="T13" fmla="*/ 12 h 12"/>
                <a:gd name="T14" fmla="*/ 14 w 14"/>
                <a:gd name="T15" fmla="*/ 10 h 12"/>
                <a:gd name="T16" fmla="*/ 8 w 14"/>
                <a:gd name="T17" fmla="*/ 1 h 12"/>
                <a:gd name="T18" fmla="*/ 6 w 14"/>
                <a:gd name="T19" fmla="*/ 1 h 12"/>
                <a:gd name="T20" fmla="*/ 2 w 14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2">
                  <a:moveTo>
                    <a:pt x="2" y="0"/>
                  </a:moveTo>
                  <a:lnTo>
                    <a:pt x="0" y="1"/>
                  </a:lnTo>
                  <a:lnTo>
                    <a:pt x="2" y="4"/>
                  </a:lnTo>
                  <a:lnTo>
                    <a:pt x="5" y="6"/>
                  </a:lnTo>
                  <a:lnTo>
                    <a:pt x="11" y="12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8" y="1"/>
                  </a:lnTo>
                  <a:lnTo>
                    <a:pt x="6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353175" y="4683126"/>
              <a:ext cx="36513" cy="23813"/>
            </a:xfrm>
            <a:custGeom>
              <a:avLst/>
              <a:gdLst>
                <a:gd name="T0" fmla="*/ 0 w 23"/>
                <a:gd name="T1" fmla="*/ 4 h 15"/>
                <a:gd name="T2" fmla="*/ 0 w 23"/>
                <a:gd name="T3" fmla="*/ 7 h 15"/>
                <a:gd name="T4" fmla="*/ 3 w 23"/>
                <a:gd name="T5" fmla="*/ 10 h 15"/>
                <a:gd name="T6" fmla="*/ 20 w 23"/>
                <a:gd name="T7" fmla="*/ 15 h 15"/>
                <a:gd name="T8" fmla="*/ 23 w 23"/>
                <a:gd name="T9" fmla="*/ 10 h 15"/>
                <a:gd name="T10" fmla="*/ 23 w 23"/>
                <a:gd name="T11" fmla="*/ 9 h 15"/>
                <a:gd name="T12" fmla="*/ 22 w 23"/>
                <a:gd name="T13" fmla="*/ 9 h 15"/>
                <a:gd name="T14" fmla="*/ 22 w 23"/>
                <a:gd name="T15" fmla="*/ 7 h 15"/>
                <a:gd name="T16" fmla="*/ 20 w 23"/>
                <a:gd name="T17" fmla="*/ 7 h 15"/>
                <a:gd name="T18" fmla="*/ 16 w 23"/>
                <a:gd name="T19" fmla="*/ 3 h 15"/>
                <a:gd name="T20" fmla="*/ 9 w 23"/>
                <a:gd name="T21" fmla="*/ 0 h 15"/>
                <a:gd name="T22" fmla="*/ 1 w 23"/>
                <a:gd name="T23" fmla="*/ 0 h 15"/>
                <a:gd name="T24" fmla="*/ 0 w 23"/>
                <a:gd name="T25" fmla="*/ 0 h 15"/>
                <a:gd name="T26" fmla="*/ 0 w 23"/>
                <a:gd name="T27" fmla="*/ 1 h 15"/>
                <a:gd name="T28" fmla="*/ 0 w 23"/>
                <a:gd name="T2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5">
                  <a:moveTo>
                    <a:pt x="0" y="4"/>
                  </a:moveTo>
                  <a:lnTo>
                    <a:pt x="0" y="7"/>
                  </a:lnTo>
                  <a:lnTo>
                    <a:pt x="3" y="10"/>
                  </a:lnTo>
                  <a:lnTo>
                    <a:pt x="20" y="15"/>
                  </a:lnTo>
                  <a:lnTo>
                    <a:pt x="23" y="10"/>
                  </a:lnTo>
                  <a:lnTo>
                    <a:pt x="23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0" y="7"/>
                  </a:lnTo>
                  <a:lnTo>
                    <a:pt x="16" y="3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6353175" y="4683126"/>
              <a:ext cx="36513" cy="23813"/>
            </a:xfrm>
            <a:custGeom>
              <a:avLst/>
              <a:gdLst>
                <a:gd name="T0" fmla="*/ 0 w 23"/>
                <a:gd name="T1" fmla="*/ 4 h 15"/>
                <a:gd name="T2" fmla="*/ 0 w 23"/>
                <a:gd name="T3" fmla="*/ 7 h 15"/>
                <a:gd name="T4" fmla="*/ 3 w 23"/>
                <a:gd name="T5" fmla="*/ 10 h 15"/>
                <a:gd name="T6" fmla="*/ 20 w 23"/>
                <a:gd name="T7" fmla="*/ 15 h 15"/>
                <a:gd name="T8" fmla="*/ 23 w 23"/>
                <a:gd name="T9" fmla="*/ 10 h 15"/>
                <a:gd name="T10" fmla="*/ 23 w 23"/>
                <a:gd name="T11" fmla="*/ 9 h 15"/>
                <a:gd name="T12" fmla="*/ 22 w 23"/>
                <a:gd name="T13" fmla="*/ 9 h 15"/>
                <a:gd name="T14" fmla="*/ 22 w 23"/>
                <a:gd name="T15" fmla="*/ 7 h 15"/>
                <a:gd name="T16" fmla="*/ 20 w 23"/>
                <a:gd name="T17" fmla="*/ 7 h 15"/>
                <a:gd name="T18" fmla="*/ 16 w 23"/>
                <a:gd name="T19" fmla="*/ 3 h 15"/>
                <a:gd name="T20" fmla="*/ 9 w 23"/>
                <a:gd name="T21" fmla="*/ 0 h 15"/>
                <a:gd name="T22" fmla="*/ 1 w 23"/>
                <a:gd name="T23" fmla="*/ 0 h 15"/>
                <a:gd name="T24" fmla="*/ 0 w 23"/>
                <a:gd name="T25" fmla="*/ 0 h 15"/>
                <a:gd name="T26" fmla="*/ 0 w 23"/>
                <a:gd name="T27" fmla="*/ 1 h 15"/>
                <a:gd name="T28" fmla="*/ 0 w 23"/>
                <a:gd name="T2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15">
                  <a:moveTo>
                    <a:pt x="0" y="4"/>
                  </a:moveTo>
                  <a:lnTo>
                    <a:pt x="0" y="7"/>
                  </a:lnTo>
                  <a:lnTo>
                    <a:pt x="3" y="10"/>
                  </a:lnTo>
                  <a:lnTo>
                    <a:pt x="20" y="15"/>
                  </a:lnTo>
                  <a:lnTo>
                    <a:pt x="23" y="10"/>
                  </a:lnTo>
                  <a:lnTo>
                    <a:pt x="23" y="9"/>
                  </a:lnTo>
                  <a:lnTo>
                    <a:pt x="22" y="9"/>
                  </a:lnTo>
                  <a:lnTo>
                    <a:pt x="22" y="7"/>
                  </a:lnTo>
                  <a:lnTo>
                    <a:pt x="20" y="7"/>
                  </a:lnTo>
                  <a:lnTo>
                    <a:pt x="16" y="3"/>
                  </a:lnTo>
                  <a:lnTo>
                    <a:pt x="9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276975" y="4489451"/>
              <a:ext cx="68263" cy="42863"/>
            </a:xfrm>
            <a:custGeom>
              <a:avLst/>
              <a:gdLst>
                <a:gd name="T0" fmla="*/ 0 w 43"/>
                <a:gd name="T1" fmla="*/ 3 h 27"/>
                <a:gd name="T2" fmla="*/ 1 w 43"/>
                <a:gd name="T3" fmla="*/ 4 h 27"/>
                <a:gd name="T4" fmla="*/ 6 w 43"/>
                <a:gd name="T5" fmla="*/ 10 h 27"/>
                <a:gd name="T6" fmla="*/ 7 w 43"/>
                <a:gd name="T7" fmla="*/ 12 h 27"/>
                <a:gd name="T8" fmla="*/ 9 w 43"/>
                <a:gd name="T9" fmla="*/ 13 h 27"/>
                <a:gd name="T10" fmla="*/ 12 w 43"/>
                <a:gd name="T11" fmla="*/ 15 h 27"/>
                <a:gd name="T12" fmla="*/ 13 w 43"/>
                <a:gd name="T13" fmla="*/ 15 h 27"/>
                <a:gd name="T14" fmla="*/ 21 w 43"/>
                <a:gd name="T15" fmla="*/ 21 h 27"/>
                <a:gd name="T16" fmla="*/ 31 w 43"/>
                <a:gd name="T17" fmla="*/ 25 h 27"/>
                <a:gd name="T18" fmla="*/ 34 w 43"/>
                <a:gd name="T19" fmla="*/ 25 h 27"/>
                <a:gd name="T20" fmla="*/ 36 w 43"/>
                <a:gd name="T21" fmla="*/ 27 h 27"/>
                <a:gd name="T22" fmla="*/ 37 w 43"/>
                <a:gd name="T23" fmla="*/ 27 h 27"/>
                <a:gd name="T24" fmla="*/ 40 w 43"/>
                <a:gd name="T25" fmla="*/ 27 h 27"/>
                <a:gd name="T26" fmla="*/ 42 w 43"/>
                <a:gd name="T27" fmla="*/ 24 h 27"/>
                <a:gd name="T28" fmla="*/ 43 w 43"/>
                <a:gd name="T29" fmla="*/ 24 h 27"/>
                <a:gd name="T30" fmla="*/ 43 w 43"/>
                <a:gd name="T31" fmla="*/ 22 h 27"/>
                <a:gd name="T32" fmla="*/ 42 w 43"/>
                <a:gd name="T33" fmla="*/ 21 h 27"/>
                <a:gd name="T34" fmla="*/ 15 w 43"/>
                <a:gd name="T35" fmla="*/ 4 h 27"/>
                <a:gd name="T36" fmla="*/ 7 w 43"/>
                <a:gd name="T37" fmla="*/ 0 h 27"/>
                <a:gd name="T38" fmla="*/ 6 w 43"/>
                <a:gd name="T39" fmla="*/ 0 h 27"/>
                <a:gd name="T40" fmla="*/ 4 w 43"/>
                <a:gd name="T41" fmla="*/ 0 h 27"/>
                <a:gd name="T42" fmla="*/ 3 w 43"/>
                <a:gd name="T43" fmla="*/ 0 h 27"/>
                <a:gd name="T44" fmla="*/ 1 w 43"/>
                <a:gd name="T45" fmla="*/ 0 h 27"/>
                <a:gd name="T46" fmla="*/ 0 w 43"/>
                <a:gd name="T47" fmla="*/ 0 h 27"/>
                <a:gd name="T48" fmla="*/ 0 w 43"/>
                <a:gd name="T4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27">
                  <a:moveTo>
                    <a:pt x="0" y="3"/>
                  </a:moveTo>
                  <a:lnTo>
                    <a:pt x="1" y="4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9" y="13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21" y="21"/>
                  </a:lnTo>
                  <a:lnTo>
                    <a:pt x="31" y="25"/>
                  </a:lnTo>
                  <a:lnTo>
                    <a:pt x="34" y="25"/>
                  </a:lnTo>
                  <a:lnTo>
                    <a:pt x="36" y="27"/>
                  </a:lnTo>
                  <a:lnTo>
                    <a:pt x="37" y="27"/>
                  </a:lnTo>
                  <a:lnTo>
                    <a:pt x="40" y="27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3" y="22"/>
                  </a:lnTo>
                  <a:lnTo>
                    <a:pt x="42" y="21"/>
                  </a:lnTo>
                  <a:lnTo>
                    <a:pt x="15" y="4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6276975" y="4489451"/>
              <a:ext cx="68263" cy="42863"/>
            </a:xfrm>
            <a:custGeom>
              <a:avLst/>
              <a:gdLst>
                <a:gd name="T0" fmla="*/ 0 w 43"/>
                <a:gd name="T1" fmla="*/ 3 h 27"/>
                <a:gd name="T2" fmla="*/ 1 w 43"/>
                <a:gd name="T3" fmla="*/ 4 h 27"/>
                <a:gd name="T4" fmla="*/ 6 w 43"/>
                <a:gd name="T5" fmla="*/ 10 h 27"/>
                <a:gd name="T6" fmla="*/ 7 w 43"/>
                <a:gd name="T7" fmla="*/ 12 h 27"/>
                <a:gd name="T8" fmla="*/ 9 w 43"/>
                <a:gd name="T9" fmla="*/ 13 h 27"/>
                <a:gd name="T10" fmla="*/ 12 w 43"/>
                <a:gd name="T11" fmla="*/ 15 h 27"/>
                <a:gd name="T12" fmla="*/ 13 w 43"/>
                <a:gd name="T13" fmla="*/ 15 h 27"/>
                <a:gd name="T14" fmla="*/ 21 w 43"/>
                <a:gd name="T15" fmla="*/ 21 h 27"/>
                <a:gd name="T16" fmla="*/ 31 w 43"/>
                <a:gd name="T17" fmla="*/ 25 h 27"/>
                <a:gd name="T18" fmla="*/ 34 w 43"/>
                <a:gd name="T19" fmla="*/ 25 h 27"/>
                <a:gd name="T20" fmla="*/ 36 w 43"/>
                <a:gd name="T21" fmla="*/ 27 h 27"/>
                <a:gd name="T22" fmla="*/ 37 w 43"/>
                <a:gd name="T23" fmla="*/ 27 h 27"/>
                <a:gd name="T24" fmla="*/ 40 w 43"/>
                <a:gd name="T25" fmla="*/ 27 h 27"/>
                <a:gd name="T26" fmla="*/ 42 w 43"/>
                <a:gd name="T27" fmla="*/ 24 h 27"/>
                <a:gd name="T28" fmla="*/ 43 w 43"/>
                <a:gd name="T29" fmla="*/ 24 h 27"/>
                <a:gd name="T30" fmla="*/ 43 w 43"/>
                <a:gd name="T31" fmla="*/ 22 h 27"/>
                <a:gd name="T32" fmla="*/ 42 w 43"/>
                <a:gd name="T33" fmla="*/ 21 h 27"/>
                <a:gd name="T34" fmla="*/ 15 w 43"/>
                <a:gd name="T35" fmla="*/ 4 h 27"/>
                <a:gd name="T36" fmla="*/ 7 w 43"/>
                <a:gd name="T37" fmla="*/ 0 h 27"/>
                <a:gd name="T38" fmla="*/ 6 w 43"/>
                <a:gd name="T39" fmla="*/ 0 h 27"/>
                <a:gd name="T40" fmla="*/ 4 w 43"/>
                <a:gd name="T41" fmla="*/ 0 h 27"/>
                <a:gd name="T42" fmla="*/ 3 w 43"/>
                <a:gd name="T43" fmla="*/ 0 h 27"/>
                <a:gd name="T44" fmla="*/ 1 w 43"/>
                <a:gd name="T45" fmla="*/ 0 h 27"/>
                <a:gd name="T46" fmla="*/ 0 w 43"/>
                <a:gd name="T47" fmla="*/ 0 h 27"/>
                <a:gd name="T48" fmla="*/ 0 w 43"/>
                <a:gd name="T4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27">
                  <a:moveTo>
                    <a:pt x="0" y="3"/>
                  </a:moveTo>
                  <a:lnTo>
                    <a:pt x="1" y="4"/>
                  </a:lnTo>
                  <a:lnTo>
                    <a:pt x="6" y="10"/>
                  </a:lnTo>
                  <a:lnTo>
                    <a:pt x="7" y="12"/>
                  </a:lnTo>
                  <a:lnTo>
                    <a:pt x="9" y="13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21" y="21"/>
                  </a:lnTo>
                  <a:lnTo>
                    <a:pt x="31" y="25"/>
                  </a:lnTo>
                  <a:lnTo>
                    <a:pt x="34" y="25"/>
                  </a:lnTo>
                  <a:lnTo>
                    <a:pt x="36" y="27"/>
                  </a:lnTo>
                  <a:lnTo>
                    <a:pt x="37" y="27"/>
                  </a:lnTo>
                  <a:lnTo>
                    <a:pt x="40" y="27"/>
                  </a:lnTo>
                  <a:lnTo>
                    <a:pt x="42" y="24"/>
                  </a:lnTo>
                  <a:lnTo>
                    <a:pt x="43" y="24"/>
                  </a:lnTo>
                  <a:lnTo>
                    <a:pt x="43" y="22"/>
                  </a:lnTo>
                  <a:lnTo>
                    <a:pt x="42" y="21"/>
                  </a:lnTo>
                  <a:lnTo>
                    <a:pt x="15" y="4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5888038" y="5395913"/>
              <a:ext cx="19050" cy="19050"/>
            </a:xfrm>
            <a:custGeom>
              <a:avLst/>
              <a:gdLst>
                <a:gd name="T0" fmla="*/ 9 w 12"/>
                <a:gd name="T1" fmla="*/ 0 h 12"/>
                <a:gd name="T2" fmla="*/ 3 w 12"/>
                <a:gd name="T3" fmla="*/ 0 h 12"/>
                <a:gd name="T4" fmla="*/ 2 w 12"/>
                <a:gd name="T5" fmla="*/ 2 h 12"/>
                <a:gd name="T6" fmla="*/ 2 w 12"/>
                <a:gd name="T7" fmla="*/ 3 h 12"/>
                <a:gd name="T8" fmla="*/ 2 w 12"/>
                <a:gd name="T9" fmla="*/ 5 h 12"/>
                <a:gd name="T10" fmla="*/ 0 w 12"/>
                <a:gd name="T11" fmla="*/ 12 h 12"/>
                <a:gd name="T12" fmla="*/ 2 w 12"/>
                <a:gd name="T13" fmla="*/ 12 h 12"/>
                <a:gd name="T14" fmla="*/ 8 w 12"/>
                <a:gd name="T15" fmla="*/ 12 h 12"/>
                <a:gd name="T16" fmla="*/ 12 w 12"/>
                <a:gd name="T17" fmla="*/ 2 h 12"/>
                <a:gd name="T18" fmla="*/ 12 w 12"/>
                <a:gd name="T19" fmla="*/ 0 h 12"/>
                <a:gd name="T20" fmla="*/ 11 w 12"/>
                <a:gd name="T21" fmla="*/ 0 h 12"/>
                <a:gd name="T22" fmla="*/ 9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9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8" y="1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5888038" y="5395913"/>
              <a:ext cx="19050" cy="19050"/>
            </a:xfrm>
            <a:custGeom>
              <a:avLst/>
              <a:gdLst>
                <a:gd name="T0" fmla="*/ 9 w 12"/>
                <a:gd name="T1" fmla="*/ 0 h 12"/>
                <a:gd name="T2" fmla="*/ 3 w 12"/>
                <a:gd name="T3" fmla="*/ 0 h 12"/>
                <a:gd name="T4" fmla="*/ 2 w 12"/>
                <a:gd name="T5" fmla="*/ 2 h 12"/>
                <a:gd name="T6" fmla="*/ 2 w 12"/>
                <a:gd name="T7" fmla="*/ 3 h 12"/>
                <a:gd name="T8" fmla="*/ 2 w 12"/>
                <a:gd name="T9" fmla="*/ 5 h 12"/>
                <a:gd name="T10" fmla="*/ 0 w 12"/>
                <a:gd name="T11" fmla="*/ 12 h 12"/>
                <a:gd name="T12" fmla="*/ 2 w 12"/>
                <a:gd name="T13" fmla="*/ 12 h 12"/>
                <a:gd name="T14" fmla="*/ 8 w 12"/>
                <a:gd name="T15" fmla="*/ 12 h 12"/>
                <a:gd name="T16" fmla="*/ 12 w 12"/>
                <a:gd name="T17" fmla="*/ 2 h 12"/>
                <a:gd name="T18" fmla="*/ 12 w 12"/>
                <a:gd name="T19" fmla="*/ 0 h 12"/>
                <a:gd name="T20" fmla="*/ 11 w 12"/>
                <a:gd name="T21" fmla="*/ 0 h 12"/>
                <a:gd name="T22" fmla="*/ 9 w 12"/>
                <a:gd name="T2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9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8" y="1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6122988" y="5187951"/>
              <a:ext cx="20638" cy="28575"/>
            </a:xfrm>
            <a:custGeom>
              <a:avLst/>
              <a:gdLst>
                <a:gd name="T0" fmla="*/ 3 w 13"/>
                <a:gd name="T1" fmla="*/ 16 h 18"/>
                <a:gd name="T2" fmla="*/ 4 w 13"/>
                <a:gd name="T3" fmla="*/ 18 h 18"/>
                <a:gd name="T4" fmla="*/ 6 w 13"/>
                <a:gd name="T5" fmla="*/ 18 h 18"/>
                <a:gd name="T6" fmla="*/ 13 w 13"/>
                <a:gd name="T7" fmla="*/ 7 h 18"/>
                <a:gd name="T8" fmla="*/ 13 w 13"/>
                <a:gd name="T9" fmla="*/ 6 h 18"/>
                <a:gd name="T10" fmla="*/ 7 w 13"/>
                <a:gd name="T11" fmla="*/ 1 h 18"/>
                <a:gd name="T12" fmla="*/ 7 w 13"/>
                <a:gd name="T13" fmla="*/ 0 h 18"/>
                <a:gd name="T14" fmla="*/ 6 w 13"/>
                <a:gd name="T15" fmla="*/ 0 h 18"/>
                <a:gd name="T16" fmla="*/ 3 w 13"/>
                <a:gd name="T17" fmla="*/ 1 h 18"/>
                <a:gd name="T18" fmla="*/ 1 w 13"/>
                <a:gd name="T19" fmla="*/ 3 h 18"/>
                <a:gd name="T20" fmla="*/ 1 w 13"/>
                <a:gd name="T21" fmla="*/ 4 h 18"/>
                <a:gd name="T22" fmla="*/ 0 w 13"/>
                <a:gd name="T23" fmla="*/ 12 h 18"/>
                <a:gd name="T24" fmla="*/ 1 w 13"/>
                <a:gd name="T25" fmla="*/ 12 h 18"/>
                <a:gd name="T26" fmla="*/ 1 w 13"/>
                <a:gd name="T27" fmla="*/ 15 h 18"/>
                <a:gd name="T28" fmla="*/ 1 w 13"/>
                <a:gd name="T29" fmla="*/ 16 h 18"/>
                <a:gd name="T30" fmla="*/ 3 w 13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8">
                  <a:moveTo>
                    <a:pt x="3" y="16"/>
                  </a:moveTo>
                  <a:lnTo>
                    <a:pt x="4" y="18"/>
                  </a:lnTo>
                  <a:lnTo>
                    <a:pt x="6" y="18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3" y="16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6122988" y="5187951"/>
              <a:ext cx="20638" cy="28575"/>
            </a:xfrm>
            <a:custGeom>
              <a:avLst/>
              <a:gdLst>
                <a:gd name="T0" fmla="*/ 3 w 13"/>
                <a:gd name="T1" fmla="*/ 16 h 18"/>
                <a:gd name="T2" fmla="*/ 4 w 13"/>
                <a:gd name="T3" fmla="*/ 18 h 18"/>
                <a:gd name="T4" fmla="*/ 6 w 13"/>
                <a:gd name="T5" fmla="*/ 18 h 18"/>
                <a:gd name="T6" fmla="*/ 13 w 13"/>
                <a:gd name="T7" fmla="*/ 7 h 18"/>
                <a:gd name="T8" fmla="*/ 13 w 13"/>
                <a:gd name="T9" fmla="*/ 6 h 18"/>
                <a:gd name="T10" fmla="*/ 7 w 13"/>
                <a:gd name="T11" fmla="*/ 1 h 18"/>
                <a:gd name="T12" fmla="*/ 7 w 13"/>
                <a:gd name="T13" fmla="*/ 0 h 18"/>
                <a:gd name="T14" fmla="*/ 6 w 13"/>
                <a:gd name="T15" fmla="*/ 0 h 18"/>
                <a:gd name="T16" fmla="*/ 3 w 13"/>
                <a:gd name="T17" fmla="*/ 1 h 18"/>
                <a:gd name="T18" fmla="*/ 1 w 13"/>
                <a:gd name="T19" fmla="*/ 3 h 18"/>
                <a:gd name="T20" fmla="*/ 1 w 13"/>
                <a:gd name="T21" fmla="*/ 4 h 18"/>
                <a:gd name="T22" fmla="*/ 0 w 13"/>
                <a:gd name="T23" fmla="*/ 12 h 18"/>
                <a:gd name="T24" fmla="*/ 1 w 13"/>
                <a:gd name="T25" fmla="*/ 12 h 18"/>
                <a:gd name="T26" fmla="*/ 1 w 13"/>
                <a:gd name="T27" fmla="*/ 15 h 18"/>
                <a:gd name="T28" fmla="*/ 1 w 13"/>
                <a:gd name="T29" fmla="*/ 16 h 18"/>
                <a:gd name="T30" fmla="*/ 3 w 13"/>
                <a:gd name="T3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8">
                  <a:moveTo>
                    <a:pt x="3" y="16"/>
                  </a:moveTo>
                  <a:lnTo>
                    <a:pt x="4" y="18"/>
                  </a:lnTo>
                  <a:lnTo>
                    <a:pt x="6" y="18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7" y="1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2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3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018088" y="5791201"/>
              <a:ext cx="242888" cy="192088"/>
            </a:xfrm>
            <a:custGeom>
              <a:avLst/>
              <a:gdLst>
                <a:gd name="T0" fmla="*/ 20 w 153"/>
                <a:gd name="T1" fmla="*/ 109 h 121"/>
                <a:gd name="T2" fmla="*/ 23 w 153"/>
                <a:gd name="T3" fmla="*/ 114 h 121"/>
                <a:gd name="T4" fmla="*/ 59 w 153"/>
                <a:gd name="T5" fmla="*/ 121 h 121"/>
                <a:gd name="T6" fmla="*/ 88 w 153"/>
                <a:gd name="T7" fmla="*/ 106 h 121"/>
                <a:gd name="T8" fmla="*/ 120 w 153"/>
                <a:gd name="T9" fmla="*/ 85 h 121"/>
                <a:gd name="T10" fmla="*/ 120 w 153"/>
                <a:gd name="T11" fmla="*/ 82 h 121"/>
                <a:gd name="T12" fmla="*/ 124 w 153"/>
                <a:gd name="T13" fmla="*/ 61 h 121"/>
                <a:gd name="T14" fmla="*/ 121 w 153"/>
                <a:gd name="T15" fmla="*/ 60 h 121"/>
                <a:gd name="T16" fmla="*/ 129 w 153"/>
                <a:gd name="T17" fmla="*/ 49 h 121"/>
                <a:gd name="T18" fmla="*/ 139 w 153"/>
                <a:gd name="T19" fmla="*/ 34 h 121"/>
                <a:gd name="T20" fmla="*/ 147 w 153"/>
                <a:gd name="T21" fmla="*/ 29 h 121"/>
                <a:gd name="T22" fmla="*/ 150 w 153"/>
                <a:gd name="T23" fmla="*/ 29 h 121"/>
                <a:gd name="T24" fmla="*/ 153 w 153"/>
                <a:gd name="T25" fmla="*/ 29 h 121"/>
                <a:gd name="T26" fmla="*/ 147 w 153"/>
                <a:gd name="T27" fmla="*/ 11 h 121"/>
                <a:gd name="T28" fmla="*/ 147 w 153"/>
                <a:gd name="T29" fmla="*/ 6 h 121"/>
                <a:gd name="T30" fmla="*/ 145 w 153"/>
                <a:gd name="T31" fmla="*/ 5 h 121"/>
                <a:gd name="T32" fmla="*/ 145 w 153"/>
                <a:gd name="T33" fmla="*/ 3 h 121"/>
                <a:gd name="T34" fmla="*/ 132 w 153"/>
                <a:gd name="T35" fmla="*/ 0 h 121"/>
                <a:gd name="T36" fmla="*/ 97 w 153"/>
                <a:gd name="T37" fmla="*/ 0 h 121"/>
                <a:gd name="T38" fmla="*/ 94 w 153"/>
                <a:gd name="T39" fmla="*/ 0 h 121"/>
                <a:gd name="T40" fmla="*/ 70 w 153"/>
                <a:gd name="T41" fmla="*/ 5 h 121"/>
                <a:gd name="T42" fmla="*/ 60 w 153"/>
                <a:gd name="T43" fmla="*/ 5 h 121"/>
                <a:gd name="T44" fmla="*/ 33 w 153"/>
                <a:gd name="T45" fmla="*/ 29 h 121"/>
                <a:gd name="T46" fmla="*/ 24 w 153"/>
                <a:gd name="T47" fmla="*/ 30 h 121"/>
                <a:gd name="T48" fmla="*/ 24 w 153"/>
                <a:gd name="T49" fmla="*/ 31 h 121"/>
                <a:gd name="T50" fmla="*/ 5 w 153"/>
                <a:gd name="T51" fmla="*/ 45 h 121"/>
                <a:gd name="T52" fmla="*/ 0 w 153"/>
                <a:gd name="T53" fmla="*/ 57 h 121"/>
                <a:gd name="T54" fmla="*/ 2 w 153"/>
                <a:gd name="T55" fmla="*/ 67 h 121"/>
                <a:gd name="T56" fmla="*/ 3 w 153"/>
                <a:gd name="T57" fmla="*/ 85 h 121"/>
                <a:gd name="T58" fmla="*/ 5 w 153"/>
                <a:gd name="T59" fmla="*/ 94 h 121"/>
                <a:gd name="T60" fmla="*/ 8 w 153"/>
                <a:gd name="T61" fmla="*/ 103 h 121"/>
                <a:gd name="T62" fmla="*/ 20 w 153"/>
                <a:gd name="T63" fmla="*/ 10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3" h="121">
                  <a:moveTo>
                    <a:pt x="20" y="109"/>
                  </a:moveTo>
                  <a:lnTo>
                    <a:pt x="23" y="114"/>
                  </a:lnTo>
                  <a:lnTo>
                    <a:pt x="59" y="121"/>
                  </a:lnTo>
                  <a:lnTo>
                    <a:pt x="88" y="106"/>
                  </a:lnTo>
                  <a:lnTo>
                    <a:pt x="120" y="85"/>
                  </a:lnTo>
                  <a:lnTo>
                    <a:pt x="120" y="82"/>
                  </a:lnTo>
                  <a:lnTo>
                    <a:pt x="124" y="61"/>
                  </a:lnTo>
                  <a:lnTo>
                    <a:pt x="121" y="60"/>
                  </a:lnTo>
                  <a:lnTo>
                    <a:pt x="129" y="49"/>
                  </a:lnTo>
                  <a:lnTo>
                    <a:pt x="139" y="34"/>
                  </a:lnTo>
                  <a:lnTo>
                    <a:pt x="147" y="29"/>
                  </a:lnTo>
                  <a:lnTo>
                    <a:pt x="150" y="29"/>
                  </a:lnTo>
                  <a:lnTo>
                    <a:pt x="153" y="29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5" y="5"/>
                  </a:lnTo>
                  <a:lnTo>
                    <a:pt x="145" y="3"/>
                  </a:lnTo>
                  <a:lnTo>
                    <a:pt x="132" y="0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60" y="5"/>
                  </a:lnTo>
                  <a:lnTo>
                    <a:pt x="33" y="29"/>
                  </a:lnTo>
                  <a:lnTo>
                    <a:pt x="24" y="30"/>
                  </a:lnTo>
                  <a:lnTo>
                    <a:pt x="24" y="31"/>
                  </a:lnTo>
                  <a:lnTo>
                    <a:pt x="5" y="45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3" y="85"/>
                  </a:lnTo>
                  <a:lnTo>
                    <a:pt x="5" y="94"/>
                  </a:lnTo>
                  <a:lnTo>
                    <a:pt x="8" y="103"/>
                  </a:lnTo>
                  <a:lnTo>
                    <a:pt x="20" y="109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018088" y="5791201"/>
              <a:ext cx="242888" cy="192088"/>
            </a:xfrm>
            <a:custGeom>
              <a:avLst/>
              <a:gdLst>
                <a:gd name="T0" fmla="*/ 20 w 153"/>
                <a:gd name="T1" fmla="*/ 109 h 121"/>
                <a:gd name="T2" fmla="*/ 23 w 153"/>
                <a:gd name="T3" fmla="*/ 114 h 121"/>
                <a:gd name="T4" fmla="*/ 59 w 153"/>
                <a:gd name="T5" fmla="*/ 121 h 121"/>
                <a:gd name="T6" fmla="*/ 88 w 153"/>
                <a:gd name="T7" fmla="*/ 106 h 121"/>
                <a:gd name="T8" fmla="*/ 120 w 153"/>
                <a:gd name="T9" fmla="*/ 85 h 121"/>
                <a:gd name="T10" fmla="*/ 120 w 153"/>
                <a:gd name="T11" fmla="*/ 82 h 121"/>
                <a:gd name="T12" fmla="*/ 124 w 153"/>
                <a:gd name="T13" fmla="*/ 61 h 121"/>
                <a:gd name="T14" fmla="*/ 121 w 153"/>
                <a:gd name="T15" fmla="*/ 60 h 121"/>
                <a:gd name="T16" fmla="*/ 129 w 153"/>
                <a:gd name="T17" fmla="*/ 49 h 121"/>
                <a:gd name="T18" fmla="*/ 139 w 153"/>
                <a:gd name="T19" fmla="*/ 34 h 121"/>
                <a:gd name="T20" fmla="*/ 147 w 153"/>
                <a:gd name="T21" fmla="*/ 29 h 121"/>
                <a:gd name="T22" fmla="*/ 150 w 153"/>
                <a:gd name="T23" fmla="*/ 29 h 121"/>
                <a:gd name="T24" fmla="*/ 153 w 153"/>
                <a:gd name="T25" fmla="*/ 29 h 121"/>
                <a:gd name="T26" fmla="*/ 147 w 153"/>
                <a:gd name="T27" fmla="*/ 11 h 121"/>
                <a:gd name="T28" fmla="*/ 147 w 153"/>
                <a:gd name="T29" fmla="*/ 6 h 121"/>
                <a:gd name="T30" fmla="*/ 145 w 153"/>
                <a:gd name="T31" fmla="*/ 5 h 121"/>
                <a:gd name="T32" fmla="*/ 145 w 153"/>
                <a:gd name="T33" fmla="*/ 3 h 121"/>
                <a:gd name="T34" fmla="*/ 132 w 153"/>
                <a:gd name="T35" fmla="*/ 0 h 121"/>
                <a:gd name="T36" fmla="*/ 97 w 153"/>
                <a:gd name="T37" fmla="*/ 0 h 121"/>
                <a:gd name="T38" fmla="*/ 94 w 153"/>
                <a:gd name="T39" fmla="*/ 0 h 121"/>
                <a:gd name="T40" fmla="*/ 70 w 153"/>
                <a:gd name="T41" fmla="*/ 5 h 121"/>
                <a:gd name="T42" fmla="*/ 60 w 153"/>
                <a:gd name="T43" fmla="*/ 5 h 121"/>
                <a:gd name="T44" fmla="*/ 33 w 153"/>
                <a:gd name="T45" fmla="*/ 29 h 121"/>
                <a:gd name="T46" fmla="*/ 24 w 153"/>
                <a:gd name="T47" fmla="*/ 30 h 121"/>
                <a:gd name="T48" fmla="*/ 24 w 153"/>
                <a:gd name="T49" fmla="*/ 31 h 121"/>
                <a:gd name="T50" fmla="*/ 5 w 153"/>
                <a:gd name="T51" fmla="*/ 45 h 121"/>
                <a:gd name="T52" fmla="*/ 0 w 153"/>
                <a:gd name="T53" fmla="*/ 57 h 121"/>
                <a:gd name="T54" fmla="*/ 2 w 153"/>
                <a:gd name="T55" fmla="*/ 67 h 121"/>
                <a:gd name="T56" fmla="*/ 3 w 153"/>
                <a:gd name="T57" fmla="*/ 85 h 121"/>
                <a:gd name="T58" fmla="*/ 5 w 153"/>
                <a:gd name="T59" fmla="*/ 94 h 121"/>
                <a:gd name="T60" fmla="*/ 8 w 153"/>
                <a:gd name="T61" fmla="*/ 103 h 121"/>
                <a:gd name="T62" fmla="*/ 20 w 153"/>
                <a:gd name="T63" fmla="*/ 10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3" h="121">
                  <a:moveTo>
                    <a:pt x="20" y="109"/>
                  </a:moveTo>
                  <a:lnTo>
                    <a:pt x="23" y="114"/>
                  </a:lnTo>
                  <a:lnTo>
                    <a:pt x="59" y="121"/>
                  </a:lnTo>
                  <a:lnTo>
                    <a:pt x="88" y="106"/>
                  </a:lnTo>
                  <a:lnTo>
                    <a:pt x="120" y="85"/>
                  </a:lnTo>
                  <a:lnTo>
                    <a:pt x="120" y="82"/>
                  </a:lnTo>
                  <a:lnTo>
                    <a:pt x="124" y="61"/>
                  </a:lnTo>
                  <a:lnTo>
                    <a:pt x="121" y="60"/>
                  </a:lnTo>
                  <a:lnTo>
                    <a:pt x="129" y="49"/>
                  </a:lnTo>
                  <a:lnTo>
                    <a:pt x="139" y="34"/>
                  </a:lnTo>
                  <a:lnTo>
                    <a:pt x="147" y="29"/>
                  </a:lnTo>
                  <a:lnTo>
                    <a:pt x="150" y="29"/>
                  </a:lnTo>
                  <a:lnTo>
                    <a:pt x="153" y="29"/>
                  </a:lnTo>
                  <a:lnTo>
                    <a:pt x="147" y="11"/>
                  </a:lnTo>
                  <a:lnTo>
                    <a:pt x="147" y="6"/>
                  </a:lnTo>
                  <a:lnTo>
                    <a:pt x="145" y="5"/>
                  </a:lnTo>
                  <a:lnTo>
                    <a:pt x="145" y="3"/>
                  </a:lnTo>
                  <a:lnTo>
                    <a:pt x="132" y="0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70" y="5"/>
                  </a:lnTo>
                  <a:lnTo>
                    <a:pt x="60" y="5"/>
                  </a:lnTo>
                  <a:lnTo>
                    <a:pt x="33" y="29"/>
                  </a:lnTo>
                  <a:lnTo>
                    <a:pt x="24" y="30"/>
                  </a:lnTo>
                  <a:lnTo>
                    <a:pt x="24" y="31"/>
                  </a:lnTo>
                  <a:lnTo>
                    <a:pt x="5" y="45"/>
                  </a:lnTo>
                  <a:lnTo>
                    <a:pt x="0" y="57"/>
                  </a:lnTo>
                  <a:lnTo>
                    <a:pt x="2" y="67"/>
                  </a:lnTo>
                  <a:lnTo>
                    <a:pt x="3" y="85"/>
                  </a:lnTo>
                  <a:lnTo>
                    <a:pt x="5" y="94"/>
                  </a:lnTo>
                  <a:lnTo>
                    <a:pt x="8" y="103"/>
                  </a:lnTo>
                  <a:lnTo>
                    <a:pt x="20" y="1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162675" y="5227638"/>
              <a:ext cx="190500" cy="327025"/>
            </a:xfrm>
            <a:custGeom>
              <a:avLst/>
              <a:gdLst>
                <a:gd name="T0" fmla="*/ 76 w 120"/>
                <a:gd name="T1" fmla="*/ 12 h 206"/>
                <a:gd name="T2" fmla="*/ 75 w 120"/>
                <a:gd name="T3" fmla="*/ 12 h 206"/>
                <a:gd name="T4" fmla="*/ 73 w 120"/>
                <a:gd name="T5" fmla="*/ 12 h 206"/>
                <a:gd name="T6" fmla="*/ 72 w 120"/>
                <a:gd name="T7" fmla="*/ 12 h 206"/>
                <a:gd name="T8" fmla="*/ 64 w 120"/>
                <a:gd name="T9" fmla="*/ 15 h 206"/>
                <a:gd name="T10" fmla="*/ 63 w 120"/>
                <a:gd name="T11" fmla="*/ 18 h 206"/>
                <a:gd name="T12" fmla="*/ 60 w 120"/>
                <a:gd name="T13" fmla="*/ 20 h 206"/>
                <a:gd name="T14" fmla="*/ 60 w 120"/>
                <a:gd name="T15" fmla="*/ 21 h 206"/>
                <a:gd name="T16" fmla="*/ 35 w 120"/>
                <a:gd name="T17" fmla="*/ 60 h 206"/>
                <a:gd name="T18" fmla="*/ 8 w 120"/>
                <a:gd name="T19" fmla="*/ 105 h 206"/>
                <a:gd name="T20" fmla="*/ 8 w 120"/>
                <a:gd name="T21" fmla="*/ 106 h 206"/>
                <a:gd name="T22" fmla="*/ 3 w 120"/>
                <a:gd name="T23" fmla="*/ 113 h 206"/>
                <a:gd name="T24" fmla="*/ 0 w 120"/>
                <a:gd name="T25" fmla="*/ 152 h 206"/>
                <a:gd name="T26" fmla="*/ 11 w 120"/>
                <a:gd name="T27" fmla="*/ 179 h 206"/>
                <a:gd name="T28" fmla="*/ 17 w 120"/>
                <a:gd name="T29" fmla="*/ 190 h 206"/>
                <a:gd name="T30" fmla="*/ 17 w 120"/>
                <a:gd name="T31" fmla="*/ 188 h 206"/>
                <a:gd name="T32" fmla="*/ 15 w 120"/>
                <a:gd name="T33" fmla="*/ 188 h 206"/>
                <a:gd name="T34" fmla="*/ 15 w 120"/>
                <a:gd name="T35" fmla="*/ 187 h 206"/>
                <a:gd name="T36" fmla="*/ 12 w 120"/>
                <a:gd name="T37" fmla="*/ 187 h 206"/>
                <a:gd name="T38" fmla="*/ 12 w 120"/>
                <a:gd name="T39" fmla="*/ 184 h 206"/>
                <a:gd name="T40" fmla="*/ 12 w 120"/>
                <a:gd name="T41" fmla="*/ 187 h 206"/>
                <a:gd name="T42" fmla="*/ 15 w 120"/>
                <a:gd name="T43" fmla="*/ 187 h 206"/>
                <a:gd name="T44" fmla="*/ 15 w 120"/>
                <a:gd name="T45" fmla="*/ 188 h 206"/>
                <a:gd name="T46" fmla="*/ 17 w 120"/>
                <a:gd name="T47" fmla="*/ 188 h 206"/>
                <a:gd name="T48" fmla="*/ 17 w 120"/>
                <a:gd name="T49" fmla="*/ 190 h 206"/>
                <a:gd name="T50" fmla="*/ 29 w 120"/>
                <a:gd name="T51" fmla="*/ 196 h 206"/>
                <a:gd name="T52" fmla="*/ 32 w 120"/>
                <a:gd name="T53" fmla="*/ 200 h 206"/>
                <a:gd name="T54" fmla="*/ 33 w 120"/>
                <a:gd name="T55" fmla="*/ 200 h 206"/>
                <a:gd name="T56" fmla="*/ 35 w 120"/>
                <a:gd name="T57" fmla="*/ 203 h 206"/>
                <a:gd name="T58" fmla="*/ 36 w 120"/>
                <a:gd name="T59" fmla="*/ 206 h 206"/>
                <a:gd name="T60" fmla="*/ 51 w 120"/>
                <a:gd name="T61" fmla="*/ 203 h 206"/>
                <a:gd name="T62" fmla="*/ 75 w 120"/>
                <a:gd name="T63" fmla="*/ 164 h 206"/>
                <a:gd name="T64" fmla="*/ 81 w 120"/>
                <a:gd name="T65" fmla="*/ 151 h 206"/>
                <a:gd name="T66" fmla="*/ 88 w 120"/>
                <a:gd name="T67" fmla="*/ 134 h 206"/>
                <a:gd name="T68" fmla="*/ 88 w 120"/>
                <a:gd name="T69" fmla="*/ 130 h 206"/>
                <a:gd name="T70" fmla="*/ 94 w 120"/>
                <a:gd name="T71" fmla="*/ 106 h 206"/>
                <a:gd name="T72" fmla="*/ 106 w 120"/>
                <a:gd name="T73" fmla="*/ 66 h 206"/>
                <a:gd name="T74" fmla="*/ 112 w 120"/>
                <a:gd name="T75" fmla="*/ 54 h 206"/>
                <a:gd name="T76" fmla="*/ 120 w 120"/>
                <a:gd name="T77" fmla="*/ 21 h 206"/>
                <a:gd name="T78" fmla="*/ 118 w 120"/>
                <a:gd name="T79" fmla="*/ 20 h 206"/>
                <a:gd name="T80" fmla="*/ 115 w 120"/>
                <a:gd name="T81" fmla="*/ 14 h 206"/>
                <a:gd name="T82" fmla="*/ 97 w 120"/>
                <a:gd name="T83" fmla="*/ 3 h 206"/>
                <a:gd name="T84" fmla="*/ 97 w 120"/>
                <a:gd name="T85" fmla="*/ 0 h 206"/>
                <a:gd name="T86" fmla="*/ 94 w 120"/>
                <a:gd name="T87" fmla="*/ 0 h 206"/>
                <a:gd name="T88" fmla="*/ 91 w 120"/>
                <a:gd name="T89" fmla="*/ 0 h 206"/>
                <a:gd name="T90" fmla="*/ 90 w 120"/>
                <a:gd name="T91" fmla="*/ 0 h 206"/>
                <a:gd name="T92" fmla="*/ 87 w 120"/>
                <a:gd name="T93" fmla="*/ 5 h 206"/>
                <a:gd name="T94" fmla="*/ 85 w 120"/>
                <a:gd name="T95" fmla="*/ 8 h 206"/>
                <a:gd name="T96" fmla="*/ 84 w 120"/>
                <a:gd name="T97" fmla="*/ 8 h 206"/>
                <a:gd name="T98" fmla="*/ 84 w 120"/>
                <a:gd name="T99" fmla="*/ 9 h 206"/>
                <a:gd name="T100" fmla="*/ 76 w 120"/>
                <a:gd name="T101" fmla="*/ 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0" h="206">
                  <a:moveTo>
                    <a:pt x="76" y="12"/>
                  </a:moveTo>
                  <a:lnTo>
                    <a:pt x="75" y="12"/>
                  </a:lnTo>
                  <a:lnTo>
                    <a:pt x="73" y="12"/>
                  </a:lnTo>
                  <a:lnTo>
                    <a:pt x="72" y="12"/>
                  </a:lnTo>
                  <a:lnTo>
                    <a:pt x="64" y="15"/>
                  </a:lnTo>
                  <a:lnTo>
                    <a:pt x="63" y="18"/>
                  </a:lnTo>
                  <a:lnTo>
                    <a:pt x="60" y="20"/>
                  </a:lnTo>
                  <a:lnTo>
                    <a:pt x="60" y="21"/>
                  </a:lnTo>
                  <a:lnTo>
                    <a:pt x="35" y="60"/>
                  </a:lnTo>
                  <a:lnTo>
                    <a:pt x="8" y="105"/>
                  </a:lnTo>
                  <a:lnTo>
                    <a:pt x="8" y="106"/>
                  </a:lnTo>
                  <a:lnTo>
                    <a:pt x="3" y="113"/>
                  </a:lnTo>
                  <a:lnTo>
                    <a:pt x="0" y="152"/>
                  </a:lnTo>
                  <a:lnTo>
                    <a:pt x="11" y="179"/>
                  </a:lnTo>
                  <a:lnTo>
                    <a:pt x="17" y="190"/>
                  </a:lnTo>
                  <a:lnTo>
                    <a:pt x="17" y="188"/>
                  </a:lnTo>
                  <a:lnTo>
                    <a:pt x="15" y="188"/>
                  </a:lnTo>
                  <a:lnTo>
                    <a:pt x="15" y="187"/>
                  </a:lnTo>
                  <a:lnTo>
                    <a:pt x="12" y="187"/>
                  </a:lnTo>
                  <a:lnTo>
                    <a:pt x="12" y="184"/>
                  </a:lnTo>
                  <a:lnTo>
                    <a:pt x="12" y="187"/>
                  </a:lnTo>
                  <a:lnTo>
                    <a:pt x="15" y="187"/>
                  </a:lnTo>
                  <a:lnTo>
                    <a:pt x="15" y="188"/>
                  </a:lnTo>
                  <a:lnTo>
                    <a:pt x="17" y="188"/>
                  </a:lnTo>
                  <a:lnTo>
                    <a:pt x="17" y="190"/>
                  </a:lnTo>
                  <a:lnTo>
                    <a:pt x="29" y="196"/>
                  </a:lnTo>
                  <a:lnTo>
                    <a:pt x="32" y="200"/>
                  </a:lnTo>
                  <a:lnTo>
                    <a:pt x="33" y="200"/>
                  </a:lnTo>
                  <a:lnTo>
                    <a:pt x="35" y="203"/>
                  </a:lnTo>
                  <a:lnTo>
                    <a:pt x="36" y="206"/>
                  </a:lnTo>
                  <a:lnTo>
                    <a:pt x="51" y="203"/>
                  </a:lnTo>
                  <a:lnTo>
                    <a:pt x="75" y="164"/>
                  </a:lnTo>
                  <a:lnTo>
                    <a:pt x="81" y="151"/>
                  </a:lnTo>
                  <a:lnTo>
                    <a:pt x="88" y="134"/>
                  </a:lnTo>
                  <a:lnTo>
                    <a:pt x="88" y="130"/>
                  </a:lnTo>
                  <a:lnTo>
                    <a:pt x="94" y="106"/>
                  </a:lnTo>
                  <a:lnTo>
                    <a:pt x="106" y="66"/>
                  </a:lnTo>
                  <a:lnTo>
                    <a:pt x="112" y="54"/>
                  </a:lnTo>
                  <a:lnTo>
                    <a:pt x="120" y="21"/>
                  </a:lnTo>
                  <a:lnTo>
                    <a:pt x="118" y="20"/>
                  </a:lnTo>
                  <a:lnTo>
                    <a:pt x="115" y="14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7" y="5"/>
                  </a:lnTo>
                  <a:lnTo>
                    <a:pt x="85" y="8"/>
                  </a:lnTo>
                  <a:lnTo>
                    <a:pt x="84" y="8"/>
                  </a:lnTo>
                  <a:lnTo>
                    <a:pt x="84" y="9"/>
                  </a:lnTo>
                  <a:lnTo>
                    <a:pt x="76" y="12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162675" y="5227638"/>
              <a:ext cx="190500" cy="327025"/>
            </a:xfrm>
            <a:custGeom>
              <a:avLst/>
              <a:gdLst>
                <a:gd name="T0" fmla="*/ 76 w 120"/>
                <a:gd name="T1" fmla="*/ 12 h 206"/>
                <a:gd name="T2" fmla="*/ 75 w 120"/>
                <a:gd name="T3" fmla="*/ 12 h 206"/>
                <a:gd name="T4" fmla="*/ 73 w 120"/>
                <a:gd name="T5" fmla="*/ 12 h 206"/>
                <a:gd name="T6" fmla="*/ 72 w 120"/>
                <a:gd name="T7" fmla="*/ 12 h 206"/>
                <a:gd name="T8" fmla="*/ 64 w 120"/>
                <a:gd name="T9" fmla="*/ 15 h 206"/>
                <a:gd name="T10" fmla="*/ 63 w 120"/>
                <a:gd name="T11" fmla="*/ 18 h 206"/>
                <a:gd name="T12" fmla="*/ 60 w 120"/>
                <a:gd name="T13" fmla="*/ 20 h 206"/>
                <a:gd name="T14" fmla="*/ 60 w 120"/>
                <a:gd name="T15" fmla="*/ 21 h 206"/>
                <a:gd name="T16" fmla="*/ 35 w 120"/>
                <a:gd name="T17" fmla="*/ 60 h 206"/>
                <a:gd name="T18" fmla="*/ 8 w 120"/>
                <a:gd name="T19" fmla="*/ 105 h 206"/>
                <a:gd name="T20" fmla="*/ 8 w 120"/>
                <a:gd name="T21" fmla="*/ 106 h 206"/>
                <a:gd name="T22" fmla="*/ 3 w 120"/>
                <a:gd name="T23" fmla="*/ 113 h 206"/>
                <a:gd name="T24" fmla="*/ 0 w 120"/>
                <a:gd name="T25" fmla="*/ 152 h 206"/>
                <a:gd name="T26" fmla="*/ 11 w 120"/>
                <a:gd name="T27" fmla="*/ 179 h 206"/>
                <a:gd name="T28" fmla="*/ 17 w 120"/>
                <a:gd name="T29" fmla="*/ 190 h 206"/>
                <a:gd name="T30" fmla="*/ 17 w 120"/>
                <a:gd name="T31" fmla="*/ 188 h 206"/>
                <a:gd name="T32" fmla="*/ 15 w 120"/>
                <a:gd name="T33" fmla="*/ 188 h 206"/>
                <a:gd name="T34" fmla="*/ 15 w 120"/>
                <a:gd name="T35" fmla="*/ 187 h 206"/>
                <a:gd name="T36" fmla="*/ 12 w 120"/>
                <a:gd name="T37" fmla="*/ 187 h 206"/>
                <a:gd name="T38" fmla="*/ 12 w 120"/>
                <a:gd name="T39" fmla="*/ 184 h 206"/>
                <a:gd name="T40" fmla="*/ 12 w 120"/>
                <a:gd name="T41" fmla="*/ 187 h 206"/>
                <a:gd name="T42" fmla="*/ 15 w 120"/>
                <a:gd name="T43" fmla="*/ 187 h 206"/>
                <a:gd name="T44" fmla="*/ 15 w 120"/>
                <a:gd name="T45" fmla="*/ 188 h 206"/>
                <a:gd name="T46" fmla="*/ 17 w 120"/>
                <a:gd name="T47" fmla="*/ 188 h 206"/>
                <a:gd name="T48" fmla="*/ 17 w 120"/>
                <a:gd name="T49" fmla="*/ 190 h 206"/>
                <a:gd name="T50" fmla="*/ 29 w 120"/>
                <a:gd name="T51" fmla="*/ 196 h 206"/>
                <a:gd name="T52" fmla="*/ 32 w 120"/>
                <a:gd name="T53" fmla="*/ 200 h 206"/>
                <a:gd name="T54" fmla="*/ 33 w 120"/>
                <a:gd name="T55" fmla="*/ 200 h 206"/>
                <a:gd name="T56" fmla="*/ 35 w 120"/>
                <a:gd name="T57" fmla="*/ 203 h 206"/>
                <a:gd name="T58" fmla="*/ 36 w 120"/>
                <a:gd name="T59" fmla="*/ 206 h 206"/>
                <a:gd name="T60" fmla="*/ 51 w 120"/>
                <a:gd name="T61" fmla="*/ 203 h 206"/>
                <a:gd name="T62" fmla="*/ 75 w 120"/>
                <a:gd name="T63" fmla="*/ 164 h 206"/>
                <a:gd name="T64" fmla="*/ 81 w 120"/>
                <a:gd name="T65" fmla="*/ 151 h 206"/>
                <a:gd name="T66" fmla="*/ 88 w 120"/>
                <a:gd name="T67" fmla="*/ 134 h 206"/>
                <a:gd name="T68" fmla="*/ 88 w 120"/>
                <a:gd name="T69" fmla="*/ 130 h 206"/>
                <a:gd name="T70" fmla="*/ 94 w 120"/>
                <a:gd name="T71" fmla="*/ 106 h 206"/>
                <a:gd name="T72" fmla="*/ 106 w 120"/>
                <a:gd name="T73" fmla="*/ 66 h 206"/>
                <a:gd name="T74" fmla="*/ 112 w 120"/>
                <a:gd name="T75" fmla="*/ 54 h 206"/>
                <a:gd name="T76" fmla="*/ 120 w 120"/>
                <a:gd name="T77" fmla="*/ 21 h 206"/>
                <a:gd name="T78" fmla="*/ 118 w 120"/>
                <a:gd name="T79" fmla="*/ 20 h 206"/>
                <a:gd name="T80" fmla="*/ 115 w 120"/>
                <a:gd name="T81" fmla="*/ 14 h 206"/>
                <a:gd name="T82" fmla="*/ 97 w 120"/>
                <a:gd name="T83" fmla="*/ 3 h 206"/>
                <a:gd name="T84" fmla="*/ 97 w 120"/>
                <a:gd name="T85" fmla="*/ 0 h 206"/>
                <a:gd name="T86" fmla="*/ 94 w 120"/>
                <a:gd name="T87" fmla="*/ 0 h 206"/>
                <a:gd name="T88" fmla="*/ 91 w 120"/>
                <a:gd name="T89" fmla="*/ 0 h 206"/>
                <a:gd name="T90" fmla="*/ 90 w 120"/>
                <a:gd name="T91" fmla="*/ 0 h 206"/>
                <a:gd name="T92" fmla="*/ 87 w 120"/>
                <a:gd name="T93" fmla="*/ 5 h 206"/>
                <a:gd name="T94" fmla="*/ 85 w 120"/>
                <a:gd name="T95" fmla="*/ 8 h 206"/>
                <a:gd name="T96" fmla="*/ 84 w 120"/>
                <a:gd name="T97" fmla="*/ 8 h 206"/>
                <a:gd name="T98" fmla="*/ 84 w 120"/>
                <a:gd name="T99" fmla="*/ 9 h 206"/>
                <a:gd name="T100" fmla="*/ 76 w 120"/>
                <a:gd name="T101" fmla="*/ 1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0" h="206">
                  <a:moveTo>
                    <a:pt x="76" y="12"/>
                  </a:moveTo>
                  <a:lnTo>
                    <a:pt x="75" y="12"/>
                  </a:lnTo>
                  <a:lnTo>
                    <a:pt x="73" y="12"/>
                  </a:lnTo>
                  <a:lnTo>
                    <a:pt x="72" y="12"/>
                  </a:lnTo>
                  <a:lnTo>
                    <a:pt x="64" y="15"/>
                  </a:lnTo>
                  <a:lnTo>
                    <a:pt x="63" y="18"/>
                  </a:lnTo>
                  <a:lnTo>
                    <a:pt x="60" y="20"/>
                  </a:lnTo>
                  <a:lnTo>
                    <a:pt x="60" y="21"/>
                  </a:lnTo>
                  <a:lnTo>
                    <a:pt x="35" y="60"/>
                  </a:lnTo>
                  <a:lnTo>
                    <a:pt x="8" y="105"/>
                  </a:lnTo>
                  <a:lnTo>
                    <a:pt x="8" y="106"/>
                  </a:lnTo>
                  <a:lnTo>
                    <a:pt x="3" y="113"/>
                  </a:lnTo>
                  <a:lnTo>
                    <a:pt x="0" y="152"/>
                  </a:lnTo>
                  <a:lnTo>
                    <a:pt x="11" y="179"/>
                  </a:lnTo>
                  <a:lnTo>
                    <a:pt x="17" y="190"/>
                  </a:lnTo>
                  <a:lnTo>
                    <a:pt x="17" y="188"/>
                  </a:lnTo>
                  <a:lnTo>
                    <a:pt x="15" y="188"/>
                  </a:lnTo>
                  <a:lnTo>
                    <a:pt x="15" y="187"/>
                  </a:lnTo>
                  <a:lnTo>
                    <a:pt x="12" y="187"/>
                  </a:lnTo>
                  <a:lnTo>
                    <a:pt x="12" y="184"/>
                  </a:lnTo>
                  <a:lnTo>
                    <a:pt x="12" y="187"/>
                  </a:lnTo>
                  <a:lnTo>
                    <a:pt x="15" y="187"/>
                  </a:lnTo>
                  <a:lnTo>
                    <a:pt x="15" y="188"/>
                  </a:lnTo>
                  <a:lnTo>
                    <a:pt x="17" y="188"/>
                  </a:lnTo>
                  <a:lnTo>
                    <a:pt x="17" y="190"/>
                  </a:lnTo>
                  <a:lnTo>
                    <a:pt x="29" y="196"/>
                  </a:lnTo>
                  <a:lnTo>
                    <a:pt x="32" y="200"/>
                  </a:lnTo>
                  <a:lnTo>
                    <a:pt x="33" y="200"/>
                  </a:lnTo>
                  <a:lnTo>
                    <a:pt x="35" y="203"/>
                  </a:lnTo>
                  <a:lnTo>
                    <a:pt x="36" y="206"/>
                  </a:lnTo>
                  <a:lnTo>
                    <a:pt x="51" y="203"/>
                  </a:lnTo>
                  <a:lnTo>
                    <a:pt x="75" y="164"/>
                  </a:lnTo>
                  <a:lnTo>
                    <a:pt x="81" y="151"/>
                  </a:lnTo>
                  <a:lnTo>
                    <a:pt x="88" y="134"/>
                  </a:lnTo>
                  <a:lnTo>
                    <a:pt x="88" y="130"/>
                  </a:lnTo>
                  <a:lnTo>
                    <a:pt x="94" y="106"/>
                  </a:lnTo>
                  <a:lnTo>
                    <a:pt x="106" y="66"/>
                  </a:lnTo>
                  <a:lnTo>
                    <a:pt x="112" y="54"/>
                  </a:lnTo>
                  <a:lnTo>
                    <a:pt x="120" y="21"/>
                  </a:lnTo>
                  <a:lnTo>
                    <a:pt x="118" y="20"/>
                  </a:lnTo>
                  <a:lnTo>
                    <a:pt x="115" y="14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4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7" y="5"/>
                  </a:lnTo>
                  <a:lnTo>
                    <a:pt x="85" y="8"/>
                  </a:lnTo>
                  <a:lnTo>
                    <a:pt x="84" y="8"/>
                  </a:lnTo>
                  <a:lnTo>
                    <a:pt x="84" y="9"/>
                  </a:lnTo>
                  <a:lnTo>
                    <a:pt x="76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514475" y="1509713"/>
              <a:ext cx="6115050" cy="4262438"/>
            </a:xfrm>
            <a:custGeom>
              <a:avLst/>
              <a:gdLst>
                <a:gd name="T0" fmla="*/ 63 w 3852"/>
                <a:gd name="T1" fmla="*/ 1483 h 2685"/>
                <a:gd name="T2" fmla="*/ 40 w 3852"/>
                <a:gd name="T3" fmla="*/ 1356 h 2685"/>
                <a:gd name="T4" fmla="*/ 110 w 3852"/>
                <a:gd name="T5" fmla="*/ 1201 h 2685"/>
                <a:gd name="T6" fmla="*/ 294 w 3852"/>
                <a:gd name="T7" fmla="*/ 1144 h 2685"/>
                <a:gd name="T8" fmla="*/ 446 w 3852"/>
                <a:gd name="T9" fmla="*/ 988 h 2685"/>
                <a:gd name="T10" fmla="*/ 407 w 3852"/>
                <a:gd name="T11" fmla="*/ 819 h 2685"/>
                <a:gd name="T12" fmla="*/ 546 w 3852"/>
                <a:gd name="T13" fmla="*/ 777 h 2685"/>
                <a:gd name="T14" fmla="*/ 666 w 3852"/>
                <a:gd name="T15" fmla="*/ 640 h 2685"/>
                <a:gd name="T16" fmla="*/ 788 w 3852"/>
                <a:gd name="T17" fmla="*/ 509 h 2685"/>
                <a:gd name="T18" fmla="*/ 887 w 3852"/>
                <a:gd name="T19" fmla="*/ 461 h 2685"/>
                <a:gd name="T20" fmla="*/ 1076 w 3852"/>
                <a:gd name="T21" fmla="*/ 753 h 2685"/>
                <a:gd name="T22" fmla="*/ 1273 w 3852"/>
                <a:gd name="T23" fmla="*/ 841 h 2685"/>
                <a:gd name="T24" fmla="*/ 1809 w 3852"/>
                <a:gd name="T25" fmla="*/ 1073 h 2685"/>
                <a:gd name="T26" fmla="*/ 2334 w 3852"/>
                <a:gd name="T27" fmla="*/ 995 h 2685"/>
                <a:gd name="T28" fmla="*/ 2404 w 3852"/>
                <a:gd name="T29" fmla="*/ 820 h 2685"/>
                <a:gd name="T30" fmla="*/ 2792 w 3852"/>
                <a:gd name="T31" fmla="*/ 674 h 2685"/>
                <a:gd name="T32" fmla="*/ 2766 w 3852"/>
                <a:gd name="T33" fmla="*/ 565 h 2685"/>
                <a:gd name="T34" fmla="*/ 2727 w 3852"/>
                <a:gd name="T35" fmla="*/ 383 h 2685"/>
                <a:gd name="T36" fmla="*/ 2968 w 3852"/>
                <a:gd name="T37" fmla="*/ 149 h 2685"/>
                <a:gd name="T38" fmla="*/ 3183 w 3852"/>
                <a:gd name="T39" fmla="*/ 18 h 2685"/>
                <a:gd name="T40" fmla="*/ 3380 w 3852"/>
                <a:gd name="T41" fmla="*/ 313 h 2685"/>
                <a:gd name="T42" fmla="*/ 3522 w 3852"/>
                <a:gd name="T43" fmla="*/ 425 h 2685"/>
                <a:gd name="T44" fmla="*/ 3671 w 3852"/>
                <a:gd name="T45" fmla="*/ 580 h 2685"/>
                <a:gd name="T46" fmla="*/ 3830 w 3852"/>
                <a:gd name="T47" fmla="*/ 601 h 2685"/>
                <a:gd name="T48" fmla="*/ 3737 w 3852"/>
                <a:gd name="T49" fmla="*/ 819 h 2685"/>
                <a:gd name="T50" fmla="*/ 3571 w 3852"/>
                <a:gd name="T51" fmla="*/ 1025 h 2685"/>
                <a:gd name="T52" fmla="*/ 3430 w 3852"/>
                <a:gd name="T53" fmla="*/ 1089 h 2685"/>
                <a:gd name="T54" fmla="*/ 3336 w 3852"/>
                <a:gd name="T55" fmla="*/ 1116 h 2685"/>
                <a:gd name="T56" fmla="*/ 3000 w 3852"/>
                <a:gd name="T57" fmla="*/ 1328 h 2685"/>
                <a:gd name="T58" fmla="*/ 2995 w 3852"/>
                <a:gd name="T59" fmla="*/ 1168 h 2685"/>
                <a:gd name="T60" fmla="*/ 2782 w 3852"/>
                <a:gd name="T61" fmla="*/ 1314 h 2685"/>
                <a:gd name="T62" fmla="*/ 2857 w 3852"/>
                <a:gd name="T63" fmla="*/ 1457 h 2685"/>
                <a:gd name="T64" fmla="*/ 3086 w 3852"/>
                <a:gd name="T65" fmla="*/ 1468 h 2685"/>
                <a:gd name="T66" fmla="*/ 2873 w 3852"/>
                <a:gd name="T67" fmla="*/ 1657 h 2685"/>
                <a:gd name="T68" fmla="*/ 2976 w 3852"/>
                <a:gd name="T69" fmla="*/ 1813 h 2685"/>
                <a:gd name="T70" fmla="*/ 2943 w 3852"/>
                <a:gd name="T71" fmla="*/ 1866 h 2685"/>
                <a:gd name="T72" fmla="*/ 2916 w 3852"/>
                <a:gd name="T73" fmla="*/ 1862 h 2685"/>
                <a:gd name="T74" fmla="*/ 3036 w 3852"/>
                <a:gd name="T75" fmla="*/ 1947 h 2685"/>
                <a:gd name="T76" fmla="*/ 3015 w 3852"/>
                <a:gd name="T77" fmla="*/ 1993 h 2685"/>
                <a:gd name="T78" fmla="*/ 3028 w 3852"/>
                <a:gd name="T79" fmla="*/ 2059 h 2685"/>
                <a:gd name="T80" fmla="*/ 2895 w 3852"/>
                <a:gd name="T81" fmla="*/ 2239 h 2685"/>
                <a:gd name="T82" fmla="*/ 2836 w 3852"/>
                <a:gd name="T83" fmla="*/ 2394 h 2685"/>
                <a:gd name="T84" fmla="*/ 2725 w 3852"/>
                <a:gd name="T85" fmla="*/ 2469 h 2685"/>
                <a:gd name="T86" fmla="*/ 2516 w 3852"/>
                <a:gd name="T87" fmla="*/ 2496 h 2685"/>
                <a:gd name="T88" fmla="*/ 2503 w 3852"/>
                <a:gd name="T89" fmla="*/ 2554 h 2685"/>
                <a:gd name="T90" fmla="*/ 2334 w 3852"/>
                <a:gd name="T91" fmla="*/ 2618 h 2685"/>
                <a:gd name="T92" fmla="*/ 2325 w 3852"/>
                <a:gd name="T93" fmla="*/ 2664 h 2685"/>
                <a:gd name="T94" fmla="*/ 2182 w 3852"/>
                <a:gd name="T95" fmla="*/ 2602 h 2685"/>
                <a:gd name="T96" fmla="*/ 2074 w 3852"/>
                <a:gd name="T97" fmla="*/ 2509 h 2685"/>
                <a:gd name="T98" fmla="*/ 1854 w 3852"/>
                <a:gd name="T99" fmla="*/ 2541 h 2685"/>
                <a:gd name="T100" fmla="*/ 1740 w 3852"/>
                <a:gd name="T101" fmla="*/ 2614 h 2685"/>
                <a:gd name="T102" fmla="*/ 1588 w 3852"/>
                <a:gd name="T103" fmla="*/ 2430 h 2685"/>
                <a:gd name="T104" fmla="*/ 1583 w 3852"/>
                <a:gd name="T105" fmla="*/ 2251 h 2685"/>
                <a:gd name="T106" fmla="*/ 1442 w 3852"/>
                <a:gd name="T107" fmla="*/ 2127 h 2685"/>
                <a:gd name="T108" fmla="*/ 1382 w 3852"/>
                <a:gd name="T109" fmla="*/ 2071 h 2685"/>
                <a:gd name="T110" fmla="*/ 1269 w 3852"/>
                <a:gd name="T111" fmla="*/ 2106 h 2685"/>
                <a:gd name="T112" fmla="*/ 1054 w 3852"/>
                <a:gd name="T113" fmla="*/ 2144 h 2685"/>
                <a:gd name="T114" fmla="*/ 958 w 3852"/>
                <a:gd name="T115" fmla="*/ 2168 h 2685"/>
                <a:gd name="T116" fmla="*/ 772 w 3852"/>
                <a:gd name="T117" fmla="*/ 2151 h 2685"/>
                <a:gd name="T118" fmla="*/ 615 w 3852"/>
                <a:gd name="T119" fmla="*/ 2062 h 2685"/>
                <a:gd name="T120" fmla="*/ 470 w 3852"/>
                <a:gd name="T121" fmla="*/ 2011 h 2685"/>
                <a:gd name="T122" fmla="*/ 301 w 3852"/>
                <a:gd name="T123" fmla="*/ 1821 h 2685"/>
                <a:gd name="T124" fmla="*/ 336 w 3852"/>
                <a:gd name="T125" fmla="*/ 1696 h 2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2" h="2685">
                  <a:moveTo>
                    <a:pt x="260" y="1605"/>
                  </a:moveTo>
                  <a:lnTo>
                    <a:pt x="249" y="1607"/>
                  </a:lnTo>
                  <a:lnTo>
                    <a:pt x="239" y="1607"/>
                  </a:lnTo>
                  <a:lnTo>
                    <a:pt x="237" y="1607"/>
                  </a:lnTo>
                  <a:lnTo>
                    <a:pt x="236" y="1607"/>
                  </a:lnTo>
                  <a:lnTo>
                    <a:pt x="222" y="1601"/>
                  </a:lnTo>
                  <a:lnTo>
                    <a:pt x="206" y="1596"/>
                  </a:lnTo>
                  <a:lnTo>
                    <a:pt x="196" y="1592"/>
                  </a:lnTo>
                  <a:lnTo>
                    <a:pt x="184" y="1580"/>
                  </a:lnTo>
                  <a:lnTo>
                    <a:pt x="170" y="1578"/>
                  </a:lnTo>
                  <a:lnTo>
                    <a:pt x="166" y="1580"/>
                  </a:lnTo>
                  <a:lnTo>
                    <a:pt x="163" y="1580"/>
                  </a:lnTo>
                  <a:lnTo>
                    <a:pt x="160" y="1580"/>
                  </a:lnTo>
                  <a:lnTo>
                    <a:pt x="158" y="1580"/>
                  </a:lnTo>
                  <a:lnTo>
                    <a:pt x="157" y="1580"/>
                  </a:lnTo>
                  <a:lnTo>
                    <a:pt x="157" y="1578"/>
                  </a:lnTo>
                  <a:lnTo>
                    <a:pt x="146" y="1553"/>
                  </a:lnTo>
                  <a:lnTo>
                    <a:pt x="146" y="1551"/>
                  </a:lnTo>
                  <a:lnTo>
                    <a:pt x="151" y="1545"/>
                  </a:lnTo>
                  <a:lnTo>
                    <a:pt x="149" y="1531"/>
                  </a:lnTo>
                  <a:lnTo>
                    <a:pt x="146" y="1529"/>
                  </a:lnTo>
                  <a:lnTo>
                    <a:pt x="142" y="1517"/>
                  </a:lnTo>
                  <a:lnTo>
                    <a:pt x="142" y="1516"/>
                  </a:lnTo>
                  <a:lnTo>
                    <a:pt x="140" y="1516"/>
                  </a:lnTo>
                  <a:lnTo>
                    <a:pt x="139" y="1514"/>
                  </a:lnTo>
                  <a:lnTo>
                    <a:pt x="139" y="1513"/>
                  </a:lnTo>
                  <a:lnTo>
                    <a:pt x="137" y="1513"/>
                  </a:lnTo>
                  <a:lnTo>
                    <a:pt x="136" y="1511"/>
                  </a:lnTo>
                  <a:lnTo>
                    <a:pt x="131" y="1508"/>
                  </a:lnTo>
                  <a:lnTo>
                    <a:pt x="109" y="1493"/>
                  </a:lnTo>
                  <a:lnTo>
                    <a:pt x="94" y="1487"/>
                  </a:lnTo>
                  <a:lnTo>
                    <a:pt x="66" y="1483"/>
                  </a:lnTo>
                  <a:lnTo>
                    <a:pt x="63" y="1483"/>
                  </a:lnTo>
                  <a:lnTo>
                    <a:pt x="58" y="1484"/>
                  </a:lnTo>
                  <a:lnTo>
                    <a:pt x="57" y="1484"/>
                  </a:lnTo>
                  <a:lnTo>
                    <a:pt x="48" y="1477"/>
                  </a:lnTo>
                  <a:lnTo>
                    <a:pt x="48" y="1477"/>
                  </a:lnTo>
                  <a:lnTo>
                    <a:pt x="45" y="1475"/>
                  </a:lnTo>
                  <a:lnTo>
                    <a:pt x="45" y="1475"/>
                  </a:lnTo>
                  <a:lnTo>
                    <a:pt x="45" y="1474"/>
                  </a:lnTo>
                  <a:lnTo>
                    <a:pt x="46" y="1474"/>
                  </a:lnTo>
                  <a:lnTo>
                    <a:pt x="46" y="1474"/>
                  </a:lnTo>
                  <a:lnTo>
                    <a:pt x="49" y="1471"/>
                  </a:lnTo>
                  <a:lnTo>
                    <a:pt x="67" y="1463"/>
                  </a:lnTo>
                  <a:lnTo>
                    <a:pt x="67" y="1463"/>
                  </a:lnTo>
                  <a:lnTo>
                    <a:pt x="69" y="1463"/>
                  </a:lnTo>
                  <a:lnTo>
                    <a:pt x="69" y="1463"/>
                  </a:lnTo>
                  <a:lnTo>
                    <a:pt x="72" y="1465"/>
                  </a:lnTo>
                  <a:lnTo>
                    <a:pt x="72" y="1465"/>
                  </a:lnTo>
                  <a:lnTo>
                    <a:pt x="78" y="1468"/>
                  </a:lnTo>
                  <a:lnTo>
                    <a:pt x="81" y="1468"/>
                  </a:lnTo>
                  <a:lnTo>
                    <a:pt x="88" y="1462"/>
                  </a:lnTo>
                  <a:lnTo>
                    <a:pt x="90" y="1462"/>
                  </a:lnTo>
                  <a:lnTo>
                    <a:pt x="97" y="1456"/>
                  </a:lnTo>
                  <a:lnTo>
                    <a:pt x="88" y="1447"/>
                  </a:lnTo>
                  <a:lnTo>
                    <a:pt x="84" y="1426"/>
                  </a:lnTo>
                  <a:lnTo>
                    <a:pt x="78" y="1405"/>
                  </a:lnTo>
                  <a:lnTo>
                    <a:pt x="75" y="1377"/>
                  </a:lnTo>
                  <a:lnTo>
                    <a:pt x="76" y="1375"/>
                  </a:lnTo>
                  <a:lnTo>
                    <a:pt x="75" y="1374"/>
                  </a:lnTo>
                  <a:lnTo>
                    <a:pt x="75" y="1372"/>
                  </a:lnTo>
                  <a:lnTo>
                    <a:pt x="75" y="1371"/>
                  </a:lnTo>
                  <a:lnTo>
                    <a:pt x="72" y="1368"/>
                  </a:lnTo>
                  <a:lnTo>
                    <a:pt x="70" y="1366"/>
                  </a:lnTo>
                  <a:lnTo>
                    <a:pt x="49" y="1358"/>
                  </a:lnTo>
                  <a:lnTo>
                    <a:pt x="40" y="1356"/>
                  </a:lnTo>
                  <a:lnTo>
                    <a:pt x="31" y="1355"/>
                  </a:lnTo>
                  <a:lnTo>
                    <a:pt x="30" y="1355"/>
                  </a:lnTo>
                  <a:lnTo>
                    <a:pt x="28" y="1356"/>
                  </a:lnTo>
                  <a:lnTo>
                    <a:pt x="28" y="1358"/>
                  </a:lnTo>
                  <a:lnTo>
                    <a:pt x="27" y="1364"/>
                  </a:lnTo>
                  <a:lnTo>
                    <a:pt x="25" y="1366"/>
                  </a:lnTo>
                  <a:lnTo>
                    <a:pt x="19" y="1366"/>
                  </a:lnTo>
                  <a:lnTo>
                    <a:pt x="18" y="1366"/>
                  </a:lnTo>
                  <a:lnTo>
                    <a:pt x="16" y="1366"/>
                  </a:lnTo>
                  <a:lnTo>
                    <a:pt x="12" y="1361"/>
                  </a:lnTo>
                  <a:lnTo>
                    <a:pt x="10" y="1359"/>
                  </a:lnTo>
                  <a:lnTo>
                    <a:pt x="7" y="1358"/>
                  </a:lnTo>
                  <a:lnTo>
                    <a:pt x="7" y="1356"/>
                  </a:lnTo>
                  <a:lnTo>
                    <a:pt x="0" y="1290"/>
                  </a:lnTo>
                  <a:lnTo>
                    <a:pt x="7" y="1290"/>
                  </a:lnTo>
                  <a:lnTo>
                    <a:pt x="10" y="1290"/>
                  </a:lnTo>
                  <a:lnTo>
                    <a:pt x="12" y="1289"/>
                  </a:lnTo>
                  <a:lnTo>
                    <a:pt x="13" y="1289"/>
                  </a:lnTo>
                  <a:lnTo>
                    <a:pt x="18" y="1278"/>
                  </a:lnTo>
                  <a:lnTo>
                    <a:pt x="16" y="1273"/>
                  </a:lnTo>
                  <a:lnTo>
                    <a:pt x="15" y="1270"/>
                  </a:lnTo>
                  <a:lnTo>
                    <a:pt x="13" y="1268"/>
                  </a:lnTo>
                  <a:lnTo>
                    <a:pt x="12" y="1268"/>
                  </a:lnTo>
                  <a:lnTo>
                    <a:pt x="12" y="1265"/>
                  </a:lnTo>
                  <a:lnTo>
                    <a:pt x="12" y="1262"/>
                  </a:lnTo>
                  <a:lnTo>
                    <a:pt x="12" y="1261"/>
                  </a:lnTo>
                  <a:lnTo>
                    <a:pt x="19" y="1244"/>
                  </a:lnTo>
                  <a:lnTo>
                    <a:pt x="21" y="1244"/>
                  </a:lnTo>
                  <a:lnTo>
                    <a:pt x="21" y="1243"/>
                  </a:lnTo>
                  <a:lnTo>
                    <a:pt x="24" y="1241"/>
                  </a:lnTo>
                  <a:lnTo>
                    <a:pt x="33" y="1237"/>
                  </a:lnTo>
                  <a:lnTo>
                    <a:pt x="84" y="1208"/>
                  </a:lnTo>
                  <a:lnTo>
                    <a:pt x="110" y="1201"/>
                  </a:lnTo>
                  <a:lnTo>
                    <a:pt x="124" y="1202"/>
                  </a:lnTo>
                  <a:lnTo>
                    <a:pt x="127" y="1216"/>
                  </a:lnTo>
                  <a:lnTo>
                    <a:pt x="127" y="1219"/>
                  </a:lnTo>
                  <a:lnTo>
                    <a:pt x="127" y="1220"/>
                  </a:lnTo>
                  <a:lnTo>
                    <a:pt x="127" y="1222"/>
                  </a:lnTo>
                  <a:lnTo>
                    <a:pt x="128" y="1222"/>
                  </a:lnTo>
                  <a:lnTo>
                    <a:pt x="142" y="1222"/>
                  </a:lnTo>
                  <a:lnTo>
                    <a:pt x="169" y="1219"/>
                  </a:lnTo>
                  <a:lnTo>
                    <a:pt x="175" y="1214"/>
                  </a:lnTo>
                  <a:lnTo>
                    <a:pt x="179" y="1213"/>
                  </a:lnTo>
                  <a:lnTo>
                    <a:pt x="179" y="1211"/>
                  </a:lnTo>
                  <a:lnTo>
                    <a:pt x="181" y="1208"/>
                  </a:lnTo>
                  <a:lnTo>
                    <a:pt x="185" y="1198"/>
                  </a:lnTo>
                  <a:lnTo>
                    <a:pt x="187" y="1192"/>
                  </a:lnTo>
                  <a:lnTo>
                    <a:pt x="188" y="1186"/>
                  </a:lnTo>
                  <a:lnTo>
                    <a:pt x="197" y="1170"/>
                  </a:lnTo>
                  <a:lnTo>
                    <a:pt x="201" y="1164"/>
                  </a:lnTo>
                  <a:lnTo>
                    <a:pt x="206" y="1162"/>
                  </a:lnTo>
                  <a:lnTo>
                    <a:pt x="209" y="1161"/>
                  </a:lnTo>
                  <a:lnTo>
                    <a:pt x="210" y="1161"/>
                  </a:lnTo>
                  <a:lnTo>
                    <a:pt x="212" y="1161"/>
                  </a:lnTo>
                  <a:lnTo>
                    <a:pt x="213" y="1161"/>
                  </a:lnTo>
                  <a:lnTo>
                    <a:pt x="215" y="1161"/>
                  </a:lnTo>
                  <a:lnTo>
                    <a:pt x="216" y="1162"/>
                  </a:lnTo>
                  <a:lnTo>
                    <a:pt x="219" y="1164"/>
                  </a:lnTo>
                  <a:lnTo>
                    <a:pt x="242" y="1165"/>
                  </a:lnTo>
                  <a:lnTo>
                    <a:pt x="243" y="1165"/>
                  </a:lnTo>
                  <a:lnTo>
                    <a:pt x="279" y="1161"/>
                  </a:lnTo>
                  <a:lnTo>
                    <a:pt x="281" y="1159"/>
                  </a:lnTo>
                  <a:lnTo>
                    <a:pt x="282" y="1159"/>
                  </a:lnTo>
                  <a:lnTo>
                    <a:pt x="285" y="1156"/>
                  </a:lnTo>
                  <a:lnTo>
                    <a:pt x="288" y="1152"/>
                  </a:lnTo>
                  <a:lnTo>
                    <a:pt x="294" y="1144"/>
                  </a:lnTo>
                  <a:lnTo>
                    <a:pt x="296" y="1137"/>
                  </a:lnTo>
                  <a:lnTo>
                    <a:pt x="296" y="1135"/>
                  </a:lnTo>
                  <a:lnTo>
                    <a:pt x="296" y="1134"/>
                  </a:lnTo>
                  <a:lnTo>
                    <a:pt x="297" y="1132"/>
                  </a:lnTo>
                  <a:lnTo>
                    <a:pt x="298" y="1132"/>
                  </a:lnTo>
                  <a:lnTo>
                    <a:pt x="306" y="1128"/>
                  </a:lnTo>
                  <a:lnTo>
                    <a:pt x="316" y="1120"/>
                  </a:lnTo>
                  <a:lnTo>
                    <a:pt x="331" y="1113"/>
                  </a:lnTo>
                  <a:lnTo>
                    <a:pt x="345" y="1105"/>
                  </a:lnTo>
                  <a:lnTo>
                    <a:pt x="358" y="1099"/>
                  </a:lnTo>
                  <a:lnTo>
                    <a:pt x="369" y="1095"/>
                  </a:lnTo>
                  <a:lnTo>
                    <a:pt x="385" y="1091"/>
                  </a:lnTo>
                  <a:lnTo>
                    <a:pt x="415" y="1077"/>
                  </a:lnTo>
                  <a:lnTo>
                    <a:pt x="416" y="1077"/>
                  </a:lnTo>
                  <a:lnTo>
                    <a:pt x="416" y="1076"/>
                  </a:lnTo>
                  <a:lnTo>
                    <a:pt x="418" y="1076"/>
                  </a:lnTo>
                  <a:lnTo>
                    <a:pt x="418" y="1074"/>
                  </a:lnTo>
                  <a:lnTo>
                    <a:pt x="415" y="1064"/>
                  </a:lnTo>
                  <a:lnTo>
                    <a:pt x="415" y="1038"/>
                  </a:lnTo>
                  <a:lnTo>
                    <a:pt x="416" y="1011"/>
                  </a:lnTo>
                  <a:lnTo>
                    <a:pt x="436" y="1005"/>
                  </a:lnTo>
                  <a:lnTo>
                    <a:pt x="428" y="1001"/>
                  </a:lnTo>
                  <a:lnTo>
                    <a:pt x="427" y="998"/>
                  </a:lnTo>
                  <a:lnTo>
                    <a:pt x="424" y="997"/>
                  </a:lnTo>
                  <a:lnTo>
                    <a:pt x="424" y="995"/>
                  </a:lnTo>
                  <a:lnTo>
                    <a:pt x="422" y="995"/>
                  </a:lnTo>
                  <a:lnTo>
                    <a:pt x="422" y="994"/>
                  </a:lnTo>
                  <a:lnTo>
                    <a:pt x="437" y="983"/>
                  </a:lnTo>
                  <a:lnTo>
                    <a:pt x="440" y="983"/>
                  </a:lnTo>
                  <a:lnTo>
                    <a:pt x="443" y="983"/>
                  </a:lnTo>
                  <a:lnTo>
                    <a:pt x="443" y="986"/>
                  </a:lnTo>
                  <a:lnTo>
                    <a:pt x="445" y="986"/>
                  </a:lnTo>
                  <a:lnTo>
                    <a:pt x="446" y="988"/>
                  </a:lnTo>
                  <a:lnTo>
                    <a:pt x="448" y="988"/>
                  </a:lnTo>
                  <a:lnTo>
                    <a:pt x="449" y="986"/>
                  </a:lnTo>
                  <a:lnTo>
                    <a:pt x="451" y="983"/>
                  </a:lnTo>
                  <a:lnTo>
                    <a:pt x="451" y="982"/>
                  </a:lnTo>
                  <a:lnTo>
                    <a:pt x="451" y="980"/>
                  </a:lnTo>
                  <a:lnTo>
                    <a:pt x="443" y="950"/>
                  </a:lnTo>
                  <a:lnTo>
                    <a:pt x="433" y="925"/>
                  </a:lnTo>
                  <a:lnTo>
                    <a:pt x="427" y="909"/>
                  </a:lnTo>
                  <a:lnTo>
                    <a:pt x="422" y="900"/>
                  </a:lnTo>
                  <a:lnTo>
                    <a:pt x="422" y="898"/>
                  </a:lnTo>
                  <a:lnTo>
                    <a:pt x="422" y="897"/>
                  </a:lnTo>
                  <a:lnTo>
                    <a:pt x="422" y="867"/>
                  </a:lnTo>
                  <a:lnTo>
                    <a:pt x="422" y="853"/>
                  </a:lnTo>
                  <a:lnTo>
                    <a:pt x="431" y="849"/>
                  </a:lnTo>
                  <a:lnTo>
                    <a:pt x="431" y="847"/>
                  </a:lnTo>
                  <a:lnTo>
                    <a:pt x="433" y="847"/>
                  </a:lnTo>
                  <a:lnTo>
                    <a:pt x="433" y="846"/>
                  </a:lnTo>
                  <a:lnTo>
                    <a:pt x="431" y="846"/>
                  </a:lnTo>
                  <a:lnTo>
                    <a:pt x="427" y="841"/>
                  </a:lnTo>
                  <a:lnTo>
                    <a:pt x="418" y="837"/>
                  </a:lnTo>
                  <a:lnTo>
                    <a:pt x="416" y="837"/>
                  </a:lnTo>
                  <a:lnTo>
                    <a:pt x="415" y="837"/>
                  </a:lnTo>
                  <a:lnTo>
                    <a:pt x="407" y="838"/>
                  </a:lnTo>
                  <a:lnTo>
                    <a:pt x="403" y="840"/>
                  </a:lnTo>
                  <a:lnTo>
                    <a:pt x="401" y="840"/>
                  </a:lnTo>
                  <a:lnTo>
                    <a:pt x="400" y="838"/>
                  </a:lnTo>
                  <a:lnTo>
                    <a:pt x="393" y="834"/>
                  </a:lnTo>
                  <a:lnTo>
                    <a:pt x="391" y="834"/>
                  </a:lnTo>
                  <a:lnTo>
                    <a:pt x="391" y="832"/>
                  </a:lnTo>
                  <a:lnTo>
                    <a:pt x="391" y="829"/>
                  </a:lnTo>
                  <a:lnTo>
                    <a:pt x="404" y="820"/>
                  </a:lnTo>
                  <a:lnTo>
                    <a:pt x="406" y="819"/>
                  </a:lnTo>
                  <a:lnTo>
                    <a:pt x="407" y="819"/>
                  </a:lnTo>
                  <a:lnTo>
                    <a:pt x="446" y="809"/>
                  </a:lnTo>
                  <a:lnTo>
                    <a:pt x="504" y="791"/>
                  </a:lnTo>
                  <a:lnTo>
                    <a:pt x="506" y="791"/>
                  </a:lnTo>
                  <a:lnTo>
                    <a:pt x="507" y="791"/>
                  </a:lnTo>
                  <a:lnTo>
                    <a:pt x="510" y="791"/>
                  </a:lnTo>
                  <a:lnTo>
                    <a:pt x="512" y="792"/>
                  </a:lnTo>
                  <a:lnTo>
                    <a:pt x="513" y="795"/>
                  </a:lnTo>
                  <a:lnTo>
                    <a:pt x="513" y="797"/>
                  </a:lnTo>
                  <a:lnTo>
                    <a:pt x="513" y="798"/>
                  </a:lnTo>
                  <a:lnTo>
                    <a:pt x="557" y="810"/>
                  </a:lnTo>
                  <a:lnTo>
                    <a:pt x="558" y="812"/>
                  </a:lnTo>
                  <a:lnTo>
                    <a:pt x="560" y="810"/>
                  </a:lnTo>
                  <a:lnTo>
                    <a:pt x="561" y="810"/>
                  </a:lnTo>
                  <a:lnTo>
                    <a:pt x="561" y="809"/>
                  </a:lnTo>
                  <a:lnTo>
                    <a:pt x="563" y="809"/>
                  </a:lnTo>
                  <a:lnTo>
                    <a:pt x="563" y="807"/>
                  </a:lnTo>
                  <a:lnTo>
                    <a:pt x="566" y="801"/>
                  </a:lnTo>
                  <a:lnTo>
                    <a:pt x="566" y="800"/>
                  </a:lnTo>
                  <a:lnTo>
                    <a:pt x="567" y="794"/>
                  </a:lnTo>
                  <a:lnTo>
                    <a:pt x="567" y="791"/>
                  </a:lnTo>
                  <a:lnTo>
                    <a:pt x="567" y="789"/>
                  </a:lnTo>
                  <a:lnTo>
                    <a:pt x="567" y="786"/>
                  </a:lnTo>
                  <a:lnTo>
                    <a:pt x="567" y="785"/>
                  </a:lnTo>
                  <a:lnTo>
                    <a:pt x="567" y="783"/>
                  </a:lnTo>
                  <a:lnTo>
                    <a:pt x="567" y="782"/>
                  </a:lnTo>
                  <a:lnTo>
                    <a:pt x="566" y="782"/>
                  </a:lnTo>
                  <a:lnTo>
                    <a:pt x="563" y="780"/>
                  </a:lnTo>
                  <a:lnTo>
                    <a:pt x="561" y="780"/>
                  </a:lnTo>
                  <a:lnTo>
                    <a:pt x="558" y="779"/>
                  </a:lnTo>
                  <a:lnTo>
                    <a:pt x="557" y="779"/>
                  </a:lnTo>
                  <a:lnTo>
                    <a:pt x="552" y="779"/>
                  </a:lnTo>
                  <a:lnTo>
                    <a:pt x="548" y="777"/>
                  </a:lnTo>
                  <a:lnTo>
                    <a:pt x="546" y="777"/>
                  </a:lnTo>
                  <a:lnTo>
                    <a:pt x="546" y="776"/>
                  </a:lnTo>
                  <a:lnTo>
                    <a:pt x="545" y="776"/>
                  </a:lnTo>
                  <a:lnTo>
                    <a:pt x="545" y="773"/>
                  </a:lnTo>
                  <a:lnTo>
                    <a:pt x="545" y="771"/>
                  </a:lnTo>
                  <a:lnTo>
                    <a:pt x="545" y="770"/>
                  </a:lnTo>
                  <a:lnTo>
                    <a:pt x="546" y="768"/>
                  </a:lnTo>
                  <a:lnTo>
                    <a:pt x="573" y="688"/>
                  </a:lnTo>
                  <a:lnTo>
                    <a:pt x="585" y="653"/>
                  </a:lnTo>
                  <a:lnTo>
                    <a:pt x="587" y="652"/>
                  </a:lnTo>
                  <a:lnTo>
                    <a:pt x="588" y="649"/>
                  </a:lnTo>
                  <a:lnTo>
                    <a:pt x="588" y="646"/>
                  </a:lnTo>
                  <a:lnTo>
                    <a:pt x="590" y="644"/>
                  </a:lnTo>
                  <a:lnTo>
                    <a:pt x="590" y="643"/>
                  </a:lnTo>
                  <a:lnTo>
                    <a:pt x="590" y="634"/>
                  </a:lnTo>
                  <a:lnTo>
                    <a:pt x="590" y="628"/>
                  </a:lnTo>
                  <a:lnTo>
                    <a:pt x="590" y="624"/>
                  </a:lnTo>
                  <a:lnTo>
                    <a:pt x="590" y="622"/>
                  </a:lnTo>
                  <a:lnTo>
                    <a:pt x="591" y="622"/>
                  </a:lnTo>
                  <a:lnTo>
                    <a:pt x="591" y="621"/>
                  </a:lnTo>
                  <a:lnTo>
                    <a:pt x="594" y="621"/>
                  </a:lnTo>
                  <a:lnTo>
                    <a:pt x="597" y="621"/>
                  </a:lnTo>
                  <a:lnTo>
                    <a:pt x="598" y="621"/>
                  </a:lnTo>
                  <a:lnTo>
                    <a:pt x="610" y="627"/>
                  </a:lnTo>
                  <a:lnTo>
                    <a:pt x="637" y="638"/>
                  </a:lnTo>
                  <a:lnTo>
                    <a:pt x="643" y="641"/>
                  </a:lnTo>
                  <a:lnTo>
                    <a:pt x="645" y="643"/>
                  </a:lnTo>
                  <a:lnTo>
                    <a:pt x="646" y="643"/>
                  </a:lnTo>
                  <a:lnTo>
                    <a:pt x="657" y="643"/>
                  </a:lnTo>
                  <a:lnTo>
                    <a:pt x="658" y="643"/>
                  </a:lnTo>
                  <a:lnTo>
                    <a:pt x="660" y="643"/>
                  </a:lnTo>
                  <a:lnTo>
                    <a:pt x="663" y="641"/>
                  </a:lnTo>
                  <a:lnTo>
                    <a:pt x="664" y="641"/>
                  </a:lnTo>
                  <a:lnTo>
                    <a:pt x="666" y="640"/>
                  </a:lnTo>
                  <a:lnTo>
                    <a:pt x="670" y="640"/>
                  </a:lnTo>
                  <a:lnTo>
                    <a:pt x="694" y="641"/>
                  </a:lnTo>
                  <a:lnTo>
                    <a:pt x="695" y="641"/>
                  </a:lnTo>
                  <a:lnTo>
                    <a:pt x="697" y="643"/>
                  </a:lnTo>
                  <a:lnTo>
                    <a:pt x="698" y="644"/>
                  </a:lnTo>
                  <a:lnTo>
                    <a:pt x="700" y="646"/>
                  </a:lnTo>
                  <a:lnTo>
                    <a:pt x="700" y="649"/>
                  </a:lnTo>
                  <a:lnTo>
                    <a:pt x="700" y="650"/>
                  </a:lnTo>
                  <a:lnTo>
                    <a:pt x="700" y="652"/>
                  </a:lnTo>
                  <a:lnTo>
                    <a:pt x="719" y="649"/>
                  </a:lnTo>
                  <a:lnTo>
                    <a:pt x="748" y="636"/>
                  </a:lnTo>
                  <a:lnTo>
                    <a:pt x="760" y="621"/>
                  </a:lnTo>
                  <a:lnTo>
                    <a:pt x="760" y="616"/>
                  </a:lnTo>
                  <a:lnTo>
                    <a:pt x="760" y="613"/>
                  </a:lnTo>
                  <a:lnTo>
                    <a:pt x="760" y="607"/>
                  </a:lnTo>
                  <a:lnTo>
                    <a:pt x="754" y="583"/>
                  </a:lnTo>
                  <a:lnTo>
                    <a:pt x="749" y="558"/>
                  </a:lnTo>
                  <a:lnTo>
                    <a:pt x="749" y="555"/>
                  </a:lnTo>
                  <a:lnTo>
                    <a:pt x="749" y="553"/>
                  </a:lnTo>
                  <a:lnTo>
                    <a:pt x="749" y="552"/>
                  </a:lnTo>
                  <a:lnTo>
                    <a:pt x="754" y="533"/>
                  </a:lnTo>
                  <a:lnTo>
                    <a:pt x="754" y="531"/>
                  </a:lnTo>
                  <a:lnTo>
                    <a:pt x="763" y="513"/>
                  </a:lnTo>
                  <a:lnTo>
                    <a:pt x="763" y="512"/>
                  </a:lnTo>
                  <a:lnTo>
                    <a:pt x="764" y="510"/>
                  </a:lnTo>
                  <a:lnTo>
                    <a:pt x="767" y="509"/>
                  </a:lnTo>
                  <a:lnTo>
                    <a:pt x="769" y="509"/>
                  </a:lnTo>
                  <a:lnTo>
                    <a:pt x="772" y="509"/>
                  </a:lnTo>
                  <a:lnTo>
                    <a:pt x="779" y="507"/>
                  </a:lnTo>
                  <a:lnTo>
                    <a:pt x="781" y="507"/>
                  </a:lnTo>
                  <a:lnTo>
                    <a:pt x="784" y="507"/>
                  </a:lnTo>
                  <a:lnTo>
                    <a:pt x="785" y="509"/>
                  </a:lnTo>
                  <a:lnTo>
                    <a:pt x="788" y="509"/>
                  </a:lnTo>
                  <a:lnTo>
                    <a:pt x="790" y="509"/>
                  </a:lnTo>
                  <a:lnTo>
                    <a:pt x="792" y="509"/>
                  </a:lnTo>
                  <a:lnTo>
                    <a:pt x="807" y="501"/>
                  </a:lnTo>
                  <a:lnTo>
                    <a:pt x="809" y="500"/>
                  </a:lnTo>
                  <a:lnTo>
                    <a:pt x="816" y="498"/>
                  </a:lnTo>
                  <a:lnTo>
                    <a:pt x="825" y="482"/>
                  </a:lnTo>
                  <a:lnTo>
                    <a:pt x="827" y="480"/>
                  </a:lnTo>
                  <a:lnTo>
                    <a:pt x="827" y="471"/>
                  </a:lnTo>
                  <a:lnTo>
                    <a:pt x="825" y="465"/>
                  </a:lnTo>
                  <a:lnTo>
                    <a:pt x="825" y="462"/>
                  </a:lnTo>
                  <a:lnTo>
                    <a:pt x="824" y="461"/>
                  </a:lnTo>
                  <a:lnTo>
                    <a:pt x="824" y="459"/>
                  </a:lnTo>
                  <a:lnTo>
                    <a:pt x="824" y="456"/>
                  </a:lnTo>
                  <a:lnTo>
                    <a:pt x="825" y="452"/>
                  </a:lnTo>
                  <a:lnTo>
                    <a:pt x="833" y="443"/>
                  </a:lnTo>
                  <a:lnTo>
                    <a:pt x="848" y="442"/>
                  </a:lnTo>
                  <a:lnTo>
                    <a:pt x="851" y="442"/>
                  </a:lnTo>
                  <a:lnTo>
                    <a:pt x="852" y="442"/>
                  </a:lnTo>
                  <a:lnTo>
                    <a:pt x="858" y="443"/>
                  </a:lnTo>
                  <a:lnTo>
                    <a:pt x="860" y="445"/>
                  </a:lnTo>
                  <a:lnTo>
                    <a:pt x="866" y="446"/>
                  </a:lnTo>
                  <a:lnTo>
                    <a:pt x="869" y="446"/>
                  </a:lnTo>
                  <a:lnTo>
                    <a:pt x="873" y="445"/>
                  </a:lnTo>
                  <a:lnTo>
                    <a:pt x="873" y="443"/>
                  </a:lnTo>
                  <a:lnTo>
                    <a:pt x="873" y="442"/>
                  </a:lnTo>
                  <a:lnTo>
                    <a:pt x="885" y="439"/>
                  </a:lnTo>
                  <a:lnTo>
                    <a:pt x="887" y="439"/>
                  </a:lnTo>
                  <a:lnTo>
                    <a:pt x="888" y="439"/>
                  </a:lnTo>
                  <a:lnTo>
                    <a:pt x="891" y="437"/>
                  </a:lnTo>
                  <a:lnTo>
                    <a:pt x="894" y="437"/>
                  </a:lnTo>
                  <a:lnTo>
                    <a:pt x="894" y="439"/>
                  </a:lnTo>
                  <a:lnTo>
                    <a:pt x="895" y="449"/>
                  </a:lnTo>
                  <a:lnTo>
                    <a:pt x="887" y="461"/>
                  </a:lnTo>
                  <a:lnTo>
                    <a:pt x="885" y="462"/>
                  </a:lnTo>
                  <a:lnTo>
                    <a:pt x="909" y="501"/>
                  </a:lnTo>
                  <a:lnTo>
                    <a:pt x="924" y="504"/>
                  </a:lnTo>
                  <a:lnTo>
                    <a:pt x="937" y="512"/>
                  </a:lnTo>
                  <a:lnTo>
                    <a:pt x="937" y="513"/>
                  </a:lnTo>
                  <a:lnTo>
                    <a:pt x="943" y="518"/>
                  </a:lnTo>
                  <a:lnTo>
                    <a:pt x="945" y="519"/>
                  </a:lnTo>
                  <a:lnTo>
                    <a:pt x="957" y="542"/>
                  </a:lnTo>
                  <a:lnTo>
                    <a:pt x="958" y="547"/>
                  </a:lnTo>
                  <a:lnTo>
                    <a:pt x="979" y="552"/>
                  </a:lnTo>
                  <a:lnTo>
                    <a:pt x="1003" y="552"/>
                  </a:lnTo>
                  <a:lnTo>
                    <a:pt x="1048" y="579"/>
                  </a:lnTo>
                  <a:lnTo>
                    <a:pt x="1049" y="579"/>
                  </a:lnTo>
                  <a:lnTo>
                    <a:pt x="1052" y="580"/>
                  </a:lnTo>
                  <a:lnTo>
                    <a:pt x="1058" y="595"/>
                  </a:lnTo>
                  <a:lnTo>
                    <a:pt x="1061" y="606"/>
                  </a:lnTo>
                  <a:lnTo>
                    <a:pt x="1061" y="610"/>
                  </a:lnTo>
                  <a:lnTo>
                    <a:pt x="1060" y="612"/>
                  </a:lnTo>
                  <a:lnTo>
                    <a:pt x="1060" y="613"/>
                  </a:lnTo>
                  <a:lnTo>
                    <a:pt x="1063" y="622"/>
                  </a:lnTo>
                  <a:lnTo>
                    <a:pt x="1066" y="624"/>
                  </a:lnTo>
                  <a:lnTo>
                    <a:pt x="1075" y="641"/>
                  </a:lnTo>
                  <a:lnTo>
                    <a:pt x="1076" y="641"/>
                  </a:lnTo>
                  <a:lnTo>
                    <a:pt x="1086" y="652"/>
                  </a:lnTo>
                  <a:lnTo>
                    <a:pt x="1095" y="667"/>
                  </a:lnTo>
                  <a:lnTo>
                    <a:pt x="1095" y="668"/>
                  </a:lnTo>
                  <a:lnTo>
                    <a:pt x="1095" y="671"/>
                  </a:lnTo>
                  <a:lnTo>
                    <a:pt x="1097" y="671"/>
                  </a:lnTo>
                  <a:lnTo>
                    <a:pt x="1092" y="722"/>
                  </a:lnTo>
                  <a:lnTo>
                    <a:pt x="1084" y="744"/>
                  </a:lnTo>
                  <a:lnTo>
                    <a:pt x="1081" y="750"/>
                  </a:lnTo>
                  <a:lnTo>
                    <a:pt x="1079" y="752"/>
                  </a:lnTo>
                  <a:lnTo>
                    <a:pt x="1076" y="753"/>
                  </a:lnTo>
                  <a:lnTo>
                    <a:pt x="1076" y="755"/>
                  </a:lnTo>
                  <a:lnTo>
                    <a:pt x="1075" y="758"/>
                  </a:lnTo>
                  <a:lnTo>
                    <a:pt x="1072" y="768"/>
                  </a:lnTo>
                  <a:lnTo>
                    <a:pt x="1072" y="770"/>
                  </a:lnTo>
                  <a:lnTo>
                    <a:pt x="1072" y="776"/>
                  </a:lnTo>
                  <a:lnTo>
                    <a:pt x="1072" y="789"/>
                  </a:lnTo>
                  <a:lnTo>
                    <a:pt x="1073" y="791"/>
                  </a:lnTo>
                  <a:lnTo>
                    <a:pt x="1073" y="792"/>
                  </a:lnTo>
                  <a:lnTo>
                    <a:pt x="1073" y="794"/>
                  </a:lnTo>
                  <a:lnTo>
                    <a:pt x="1075" y="794"/>
                  </a:lnTo>
                  <a:lnTo>
                    <a:pt x="1082" y="801"/>
                  </a:lnTo>
                  <a:lnTo>
                    <a:pt x="1084" y="801"/>
                  </a:lnTo>
                  <a:lnTo>
                    <a:pt x="1085" y="804"/>
                  </a:lnTo>
                  <a:lnTo>
                    <a:pt x="1086" y="804"/>
                  </a:lnTo>
                  <a:lnTo>
                    <a:pt x="1139" y="818"/>
                  </a:lnTo>
                  <a:lnTo>
                    <a:pt x="1140" y="818"/>
                  </a:lnTo>
                  <a:lnTo>
                    <a:pt x="1145" y="819"/>
                  </a:lnTo>
                  <a:lnTo>
                    <a:pt x="1172" y="822"/>
                  </a:lnTo>
                  <a:lnTo>
                    <a:pt x="1185" y="822"/>
                  </a:lnTo>
                  <a:lnTo>
                    <a:pt x="1186" y="822"/>
                  </a:lnTo>
                  <a:lnTo>
                    <a:pt x="1212" y="822"/>
                  </a:lnTo>
                  <a:lnTo>
                    <a:pt x="1221" y="820"/>
                  </a:lnTo>
                  <a:lnTo>
                    <a:pt x="1224" y="820"/>
                  </a:lnTo>
                  <a:lnTo>
                    <a:pt x="1225" y="820"/>
                  </a:lnTo>
                  <a:lnTo>
                    <a:pt x="1227" y="820"/>
                  </a:lnTo>
                  <a:lnTo>
                    <a:pt x="1242" y="823"/>
                  </a:lnTo>
                  <a:lnTo>
                    <a:pt x="1243" y="823"/>
                  </a:lnTo>
                  <a:lnTo>
                    <a:pt x="1257" y="828"/>
                  </a:lnTo>
                  <a:lnTo>
                    <a:pt x="1260" y="828"/>
                  </a:lnTo>
                  <a:lnTo>
                    <a:pt x="1261" y="829"/>
                  </a:lnTo>
                  <a:lnTo>
                    <a:pt x="1263" y="832"/>
                  </a:lnTo>
                  <a:lnTo>
                    <a:pt x="1266" y="835"/>
                  </a:lnTo>
                  <a:lnTo>
                    <a:pt x="1273" y="841"/>
                  </a:lnTo>
                  <a:lnTo>
                    <a:pt x="1288" y="850"/>
                  </a:lnTo>
                  <a:lnTo>
                    <a:pt x="1294" y="852"/>
                  </a:lnTo>
                  <a:lnTo>
                    <a:pt x="1316" y="867"/>
                  </a:lnTo>
                  <a:lnTo>
                    <a:pt x="1366" y="894"/>
                  </a:lnTo>
                  <a:lnTo>
                    <a:pt x="1378" y="910"/>
                  </a:lnTo>
                  <a:lnTo>
                    <a:pt x="1381" y="919"/>
                  </a:lnTo>
                  <a:lnTo>
                    <a:pt x="1398" y="961"/>
                  </a:lnTo>
                  <a:lnTo>
                    <a:pt x="1401" y="968"/>
                  </a:lnTo>
                  <a:lnTo>
                    <a:pt x="1401" y="970"/>
                  </a:lnTo>
                  <a:lnTo>
                    <a:pt x="1403" y="976"/>
                  </a:lnTo>
                  <a:lnTo>
                    <a:pt x="1419" y="995"/>
                  </a:lnTo>
                  <a:lnTo>
                    <a:pt x="1431" y="1007"/>
                  </a:lnTo>
                  <a:lnTo>
                    <a:pt x="1431" y="1014"/>
                  </a:lnTo>
                  <a:lnTo>
                    <a:pt x="1431" y="1019"/>
                  </a:lnTo>
                  <a:lnTo>
                    <a:pt x="1433" y="1020"/>
                  </a:lnTo>
                  <a:lnTo>
                    <a:pt x="1473" y="1023"/>
                  </a:lnTo>
                  <a:lnTo>
                    <a:pt x="1506" y="1023"/>
                  </a:lnTo>
                  <a:lnTo>
                    <a:pt x="1510" y="1025"/>
                  </a:lnTo>
                  <a:lnTo>
                    <a:pt x="1534" y="1029"/>
                  </a:lnTo>
                  <a:lnTo>
                    <a:pt x="1583" y="1035"/>
                  </a:lnTo>
                  <a:lnTo>
                    <a:pt x="1603" y="1037"/>
                  </a:lnTo>
                  <a:lnTo>
                    <a:pt x="1613" y="1037"/>
                  </a:lnTo>
                  <a:lnTo>
                    <a:pt x="1615" y="1037"/>
                  </a:lnTo>
                  <a:lnTo>
                    <a:pt x="1655" y="1032"/>
                  </a:lnTo>
                  <a:lnTo>
                    <a:pt x="1663" y="1025"/>
                  </a:lnTo>
                  <a:lnTo>
                    <a:pt x="1701" y="1032"/>
                  </a:lnTo>
                  <a:lnTo>
                    <a:pt x="1754" y="1038"/>
                  </a:lnTo>
                  <a:lnTo>
                    <a:pt x="1776" y="1043"/>
                  </a:lnTo>
                  <a:lnTo>
                    <a:pt x="1786" y="1055"/>
                  </a:lnTo>
                  <a:lnTo>
                    <a:pt x="1788" y="1059"/>
                  </a:lnTo>
                  <a:lnTo>
                    <a:pt x="1791" y="1064"/>
                  </a:lnTo>
                  <a:lnTo>
                    <a:pt x="1798" y="1067"/>
                  </a:lnTo>
                  <a:lnTo>
                    <a:pt x="1809" y="1073"/>
                  </a:lnTo>
                  <a:lnTo>
                    <a:pt x="1819" y="1073"/>
                  </a:lnTo>
                  <a:lnTo>
                    <a:pt x="1846" y="1080"/>
                  </a:lnTo>
                  <a:lnTo>
                    <a:pt x="1860" y="1086"/>
                  </a:lnTo>
                  <a:lnTo>
                    <a:pt x="1863" y="1088"/>
                  </a:lnTo>
                  <a:lnTo>
                    <a:pt x="1864" y="1089"/>
                  </a:lnTo>
                  <a:lnTo>
                    <a:pt x="1867" y="1091"/>
                  </a:lnTo>
                  <a:lnTo>
                    <a:pt x="1877" y="1092"/>
                  </a:lnTo>
                  <a:lnTo>
                    <a:pt x="1879" y="1093"/>
                  </a:lnTo>
                  <a:lnTo>
                    <a:pt x="1885" y="1093"/>
                  </a:lnTo>
                  <a:lnTo>
                    <a:pt x="1894" y="1096"/>
                  </a:lnTo>
                  <a:lnTo>
                    <a:pt x="1895" y="1096"/>
                  </a:lnTo>
                  <a:lnTo>
                    <a:pt x="1901" y="1099"/>
                  </a:lnTo>
                  <a:lnTo>
                    <a:pt x="1903" y="1099"/>
                  </a:lnTo>
                  <a:lnTo>
                    <a:pt x="1913" y="1099"/>
                  </a:lnTo>
                  <a:lnTo>
                    <a:pt x="1919" y="1096"/>
                  </a:lnTo>
                  <a:lnTo>
                    <a:pt x="1933" y="1095"/>
                  </a:lnTo>
                  <a:lnTo>
                    <a:pt x="1946" y="1110"/>
                  </a:lnTo>
                  <a:lnTo>
                    <a:pt x="1946" y="1113"/>
                  </a:lnTo>
                  <a:lnTo>
                    <a:pt x="1972" y="1120"/>
                  </a:lnTo>
                  <a:lnTo>
                    <a:pt x="1988" y="1104"/>
                  </a:lnTo>
                  <a:lnTo>
                    <a:pt x="2012" y="1091"/>
                  </a:lnTo>
                  <a:lnTo>
                    <a:pt x="2030" y="1080"/>
                  </a:lnTo>
                  <a:lnTo>
                    <a:pt x="2067" y="1065"/>
                  </a:lnTo>
                  <a:lnTo>
                    <a:pt x="2092" y="1058"/>
                  </a:lnTo>
                  <a:lnTo>
                    <a:pt x="2139" y="1046"/>
                  </a:lnTo>
                  <a:lnTo>
                    <a:pt x="2180" y="1043"/>
                  </a:lnTo>
                  <a:lnTo>
                    <a:pt x="2197" y="1044"/>
                  </a:lnTo>
                  <a:lnTo>
                    <a:pt x="2242" y="1044"/>
                  </a:lnTo>
                  <a:lnTo>
                    <a:pt x="2261" y="1043"/>
                  </a:lnTo>
                  <a:lnTo>
                    <a:pt x="2300" y="1025"/>
                  </a:lnTo>
                  <a:lnTo>
                    <a:pt x="2316" y="1016"/>
                  </a:lnTo>
                  <a:lnTo>
                    <a:pt x="2325" y="1005"/>
                  </a:lnTo>
                  <a:lnTo>
                    <a:pt x="2334" y="995"/>
                  </a:lnTo>
                  <a:lnTo>
                    <a:pt x="2339" y="986"/>
                  </a:lnTo>
                  <a:lnTo>
                    <a:pt x="2352" y="968"/>
                  </a:lnTo>
                  <a:lnTo>
                    <a:pt x="2403" y="938"/>
                  </a:lnTo>
                  <a:lnTo>
                    <a:pt x="2413" y="937"/>
                  </a:lnTo>
                  <a:lnTo>
                    <a:pt x="2415" y="937"/>
                  </a:lnTo>
                  <a:lnTo>
                    <a:pt x="2415" y="935"/>
                  </a:lnTo>
                  <a:lnTo>
                    <a:pt x="2415" y="934"/>
                  </a:lnTo>
                  <a:lnTo>
                    <a:pt x="2416" y="932"/>
                  </a:lnTo>
                  <a:lnTo>
                    <a:pt x="2416" y="928"/>
                  </a:lnTo>
                  <a:lnTo>
                    <a:pt x="2415" y="928"/>
                  </a:lnTo>
                  <a:lnTo>
                    <a:pt x="2415" y="926"/>
                  </a:lnTo>
                  <a:lnTo>
                    <a:pt x="2413" y="922"/>
                  </a:lnTo>
                  <a:lnTo>
                    <a:pt x="2412" y="919"/>
                  </a:lnTo>
                  <a:lnTo>
                    <a:pt x="2409" y="919"/>
                  </a:lnTo>
                  <a:lnTo>
                    <a:pt x="2407" y="916"/>
                  </a:lnTo>
                  <a:lnTo>
                    <a:pt x="2406" y="911"/>
                  </a:lnTo>
                  <a:lnTo>
                    <a:pt x="2404" y="911"/>
                  </a:lnTo>
                  <a:lnTo>
                    <a:pt x="2404" y="910"/>
                  </a:lnTo>
                  <a:lnTo>
                    <a:pt x="2401" y="909"/>
                  </a:lnTo>
                  <a:lnTo>
                    <a:pt x="2398" y="907"/>
                  </a:lnTo>
                  <a:lnTo>
                    <a:pt x="2398" y="906"/>
                  </a:lnTo>
                  <a:lnTo>
                    <a:pt x="2395" y="906"/>
                  </a:lnTo>
                  <a:lnTo>
                    <a:pt x="2395" y="904"/>
                  </a:lnTo>
                  <a:lnTo>
                    <a:pt x="2380" y="882"/>
                  </a:lnTo>
                  <a:lnTo>
                    <a:pt x="2380" y="880"/>
                  </a:lnTo>
                  <a:lnTo>
                    <a:pt x="2379" y="879"/>
                  </a:lnTo>
                  <a:lnTo>
                    <a:pt x="2379" y="877"/>
                  </a:lnTo>
                  <a:lnTo>
                    <a:pt x="2380" y="876"/>
                  </a:lnTo>
                  <a:lnTo>
                    <a:pt x="2380" y="874"/>
                  </a:lnTo>
                  <a:lnTo>
                    <a:pt x="2380" y="871"/>
                  </a:lnTo>
                  <a:lnTo>
                    <a:pt x="2389" y="850"/>
                  </a:lnTo>
                  <a:lnTo>
                    <a:pt x="2403" y="822"/>
                  </a:lnTo>
                  <a:lnTo>
                    <a:pt x="2404" y="820"/>
                  </a:lnTo>
                  <a:lnTo>
                    <a:pt x="2416" y="812"/>
                  </a:lnTo>
                  <a:lnTo>
                    <a:pt x="2440" y="815"/>
                  </a:lnTo>
                  <a:lnTo>
                    <a:pt x="2454" y="826"/>
                  </a:lnTo>
                  <a:lnTo>
                    <a:pt x="2467" y="835"/>
                  </a:lnTo>
                  <a:lnTo>
                    <a:pt x="2470" y="835"/>
                  </a:lnTo>
                  <a:lnTo>
                    <a:pt x="2495" y="840"/>
                  </a:lnTo>
                  <a:lnTo>
                    <a:pt x="2518" y="843"/>
                  </a:lnTo>
                  <a:lnTo>
                    <a:pt x="2545" y="826"/>
                  </a:lnTo>
                  <a:lnTo>
                    <a:pt x="2574" y="797"/>
                  </a:lnTo>
                  <a:lnTo>
                    <a:pt x="2600" y="786"/>
                  </a:lnTo>
                  <a:lnTo>
                    <a:pt x="2601" y="786"/>
                  </a:lnTo>
                  <a:lnTo>
                    <a:pt x="2630" y="786"/>
                  </a:lnTo>
                  <a:lnTo>
                    <a:pt x="2651" y="782"/>
                  </a:lnTo>
                  <a:lnTo>
                    <a:pt x="2671" y="761"/>
                  </a:lnTo>
                  <a:lnTo>
                    <a:pt x="2685" y="744"/>
                  </a:lnTo>
                  <a:lnTo>
                    <a:pt x="2683" y="741"/>
                  </a:lnTo>
                  <a:lnTo>
                    <a:pt x="2683" y="740"/>
                  </a:lnTo>
                  <a:lnTo>
                    <a:pt x="2685" y="735"/>
                  </a:lnTo>
                  <a:lnTo>
                    <a:pt x="2686" y="734"/>
                  </a:lnTo>
                  <a:lnTo>
                    <a:pt x="2686" y="732"/>
                  </a:lnTo>
                  <a:lnTo>
                    <a:pt x="2689" y="728"/>
                  </a:lnTo>
                  <a:lnTo>
                    <a:pt x="2691" y="727"/>
                  </a:lnTo>
                  <a:lnTo>
                    <a:pt x="2694" y="722"/>
                  </a:lnTo>
                  <a:lnTo>
                    <a:pt x="2694" y="721"/>
                  </a:lnTo>
                  <a:lnTo>
                    <a:pt x="2706" y="710"/>
                  </a:lnTo>
                  <a:lnTo>
                    <a:pt x="2722" y="697"/>
                  </a:lnTo>
                  <a:lnTo>
                    <a:pt x="2728" y="697"/>
                  </a:lnTo>
                  <a:lnTo>
                    <a:pt x="2731" y="697"/>
                  </a:lnTo>
                  <a:lnTo>
                    <a:pt x="2739" y="698"/>
                  </a:lnTo>
                  <a:lnTo>
                    <a:pt x="2740" y="698"/>
                  </a:lnTo>
                  <a:lnTo>
                    <a:pt x="2754" y="697"/>
                  </a:lnTo>
                  <a:lnTo>
                    <a:pt x="2776" y="685"/>
                  </a:lnTo>
                  <a:lnTo>
                    <a:pt x="2792" y="674"/>
                  </a:lnTo>
                  <a:lnTo>
                    <a:pt x="2815" y="665"/>
                  </a:lnTo>
                  <a:lnTo>
                    <a:pt x="2816" y="664"/>
                  </a:lnTo>
                  <a:lnTo>
                    <a:pt x="2843" y="667"/>
                  </a:lnTo>
                  <a:lnTo>
                    <a:pt x="2860" y="668"/>
                  </a:lnTo>
                  <a:lnTo>
                    <a:pt x="2886" y="673"/>
                  </a:lnTo>
                  <a:lnTo>
                    <a:pt x="2894" y="677"/>
                  </a:lnTo>
                  <a:lnTo>
                    <a:pt x="2897" y="677"/>
                  </a:lnTo>
                  <a:lnTo>
                    <a:pt x="2913" y="674"/>
                  </a:lnTo>
                  <a:lnTo>
                    <a:pt x="2913" y="673"/>
                  </a:lnTo>
                  <a:lnTo>
                    <a:pt x="2915" y="673"/>
                  </a:lnTo>
                  <a:lnTo>
                    <a:pt x="2915" y="671"/>
                  </a:lnTo>
                  <a:lnTo>
                    <a:pt x="2915" y="670"/>
                  </a:lnTo>
                  <a:lnTo>
                    <a:pt x="2916" y="653"/>
                  </a:lnTo>
                  <a:lnTo>
                    <a:pt x="2915" y="652"/>
                  </a:lnTo>
                  <a:lnTo>
                    <a:pt x="2906" y="631"/>
                  </a:lnTo>
                  <a:lnTo>
                    <a:pt x="2906" y="630"/>
                  </a:lnTo>
                  <a:lnTo>
                    <a:pt x="2903" y="625"/>
                  </a:lnTo>
                  <a:lnTo>
                    <a:pt x="2901" y="624"/>
                  </a:lnTo>
                  <a:lnTo>
                    <a:pt x="2900" y="621"/>
                  </a:lnTo>
                  <a:lnTo>
                    <a:pt x="2894" y="615"/>
                  </a:lnTo>
                  <a:lnTo>
                    <a:pt x="2889" y="612"/>
                  </a:lnTo>
                  <a:lnTo>
                    <a:pt x="2888" y="610"/>
                  </a:lnTo>
                  <a:lnTo>
                    <a:pt x="2877" y="601"/>
                  </a:lnTo>
                  <a:lnTo>
                    <a:pt x="2879" y="597"/>
                  </a:lnTo>
                  <a:lnTo>
                    <a:pt x="2864" y="580"/>
                  </a:lnTo>
                  <a:lnTo>
                    <a:pt x="2837" y="559"/>
                  </a:lnTo>
                  <a:lnTo>
                    <a:pt x="2824" y="550"/>
                  </a:lnTo>
                  <a:lnTo>
                    <a:pt x="2803" y="545"/>
                  </a:lnTo>
                  <a:lnTo>
                    <a:pt x="2783" y="545"/>
                  </a:lnTo>
                  <a:lnTo>
                    <a:pt x="2776" y="552"/>
                  </a:lnTo>
                  <a:lnTo>
                    <a:pt x="2776" y="553"/>
                  </a:lnTo>
                  <a:lnTo>
                    <a:pt x="2767" y="564"/>
                  </a:lnTo>
                  <a:lnTo>
                    <a:pt x="2766" y="565"/>
                  </a:lnTo>
                  <a:lnTo>
                    <a:pt x="2742" y="568"/>
                  </a:lnTo>
                  <a:lnTo>
                    <a:pt x="2740" y="568"/>
                  </a:lnTo>
                  <a:lnTo>
                    <a:pt x="2739" y="567"/>
                  </a:lnTo>
                  <a:lnTo>
                    <a:pt x="2736" y="565"/>
                  </a:lnTo>
                  <a:lnTo>
                    <a:pt x="2731" y="564"/>
                  </a:lnTo>
                  <a:lnTo>
                    <a:pt x="2728" y="561"/>
                  </a:lnTo>
                  <a:lnTo>
                    <a:pt x="2725" y="559"/>
                  </a:lnTo>
                  <a:lnTo>
                    <a:pt x="2722" y="559"/>
                  </a:lnTo>
                  <a:lnTo>
                    <a:pt x="2719" y="559"/>
                  </a:lnTo>
                  <a:lnTo>
                    <a:pt x="2718" y="559"/>
                  </a:lnTo>
                  <a:lnTo>
                    <a:pt x="2685" y="559"/>
                  </a:lnTo>
                  <a:lnTo>
                    <a:pt x="2677" y="565"/>
                  </a:lnTo>
                  <a:lnTo>
                    <a:pt x="2674" y="568"/>
                  </a:lnTo>
                  <a:lnTo>
                    <a:pt x="2668" y="574"/>
                  </a:lnTo>
                  <a:lnTo>
                    <a:pt x="2667" y="579"/>
                  </a:lnTo>
                  <a:lnTo>
                    <a:pt x="2642" y="558"/>
                  </a:lnTo>
                  <a:lnTo>
                    <a:pt x="2639" y="540"/>
                  </a:lnTo>
                  <a:lnTo>
                    <a:pt x="2637" y="531"/>
                  </a:lnTo>
                  <a:lnTo>
                    <a:pt x="2655" y="524"/>
                  </a:lnTo>
                  <a:lnTo>
                    <a:pt x="2658" y="524"/>
                  </a:lnTo>
                  <a:lnTo>
                    <a:pt x="2657" y="513"/>
                  </a:lnTo>
                  <a:lnTo>
                    <a:pt x="2657" y="507"/>
                  </a:lnTo>
                  <a:lnTo>
                    <a:pt x="2657" y="504"/>
                  </a:lnTo>
                  <a:lnTo>
                    <a:pt x="2657" y="498"/>
                  </a:lnTo>
                  <a:lnTo>
                    <a:pt x="2671" y="467"/>
                  </a:lnTo>
                  <a:lnTo>
                    <a:pt x="2676" y="456"/>
                  </a:lnTo>
                  <a:lnTo>
                    <a:pt x="2680" y="448"/>
                  </a:lnTo>
                  <a:lnTo>
                    <a:pt x="2686" y="431"/>
                  </a:lnTo>
                  <a:lnTo>
                    <a:pt x="2704" y="397"/>
                  </a:lnTo>
                  <a:lnTo>
                    <a:pt x="2707" y="386"/>
                  </a:lnTo>
                  <a:lnTo>
                    <a:pt x="2713" y="373"/>
                  </a:lnTo>
                  <a:lnTo>
                    <a:pt x="2719" y="376"/>
                  </a:lnTo>
                  <a:lnTo>
                    <a:pt x="2727" y="383"/>
                  </a:lnTo>
                  <a:lnTo>
                    <a:pt x="2728" y="385"/>
                  </a:lnTo>
                  <a:lnTo>
                    <a:pt x="2731" y="385"/>
                  </a:lnTo>
                  <a:lnTo>
                    <a:pt x="2742" y="391"/>
                  </a:lnTo>
                  <a:lnTo>
                    <a:pt x="2748" y="392"/>
                  </a:lnTo>
                  <a:lnTo>
                    <a:pt x="2779" y="401"/>
                  </a:lnTo>
                  <a:lnTo>
                    <a:pt x="2788" y="404"/>
                  </a:lnTo>
                  <a:lnTo>
                    <a:pt x="2824" y="374"/>
                  </a:lnTo>
                  <a:lnTo>
                    <a:pt x="2825" y="373"/>
                  </a:lnTo>
                  <a:lnTo>
                    <a:pt x="2825" y="371"/>
                  </a:lnTo>
                  <a:lnTo>
                    <a:pt x="2825" y="370"/>
                  </a:lnTo>
                  <a:lnTo>
                    <a:pt x="2828" y="367"/>
                  </a:lnTo>
                  <a:lnTo>
                    <a:pt x="2831" y="364"/>
                  </a:lnTo>
                  <a:lnTo>
                    <a:pt x="2833" y="364"/>
                  </a:lnTo>
                  <a:lnTo>
                    <a:pt x="2834" y="363"/>
                  </a:lnTo>
                  <a:lnTo>
                    <a:pt x="2836" y="361"/>
                  </a:lnTo>
                  <a:lnTo>
                    <a:pt x="2837" y="361"/>
                  </a:lnTo>
                  <a:lnTo>
                    <a:pt x="2846" y="360"/>
                  </a:lnTo>
                  <a:lnTo>
                    <a:pt x="2857" y="360"/>
                  </a:lnTo>
                  <a:lnTo>
                    <a:pt x="2864" y="358"/>
                  </a:lnTo>
                  <a:lnTo>
                    <a:pt x="2880" y="327"/>
                  </a:lnTo>
                  <a:lnTo>
                    <a:pt x="2876" y="322"/>
                  </a:lnTo>
                  <a:lnTo>
                    <a:pt x="2871" y="316"/>
                  </a:lnTo>
                  <a:lnTo>
                    <a:pt x="2876" y="298"/>
                  </a:lnTo>
                  <a:lnTo>
                    <a:pt x="2891" y="279"/>
                  </a:lnTo>
                  <a:lnTo>
                    <a:pt x="2903" y="255"/>
                  </a:lnTo>
                  <a:lnTo>
                    <a:pt x="2919" y="212"/>
                  </a:lnTo>
                  <a:lnTo>
                    <a:pt x="2919" y="209"/>
                  </a:lnTo>
                  <a:lnTo>
                    <a:pt x="2925" y="195"/>
                  </a:lnTo>
                  <a:lnTo>
                    <a:pt x="2928" y="192"/>
                  </a:lnTo>
                  <a:lnTo>
                    <a:pt x="2946" y="176"/>
                  </a:lnTo>
                  <a:lnTo>
                    <a:pt x="2960" y="167"/>
                  </a:lnTo>
                  <a:lnTo>
                    <a:pt x="2964" y="155"/>
                  </a:lnTo>
                  <a:lnTo>
                    <a:pt x="2968" y="149"/>
                  </a:lnTo>
                  <a:lnTo>
                    <a:pt x="2970" y="146"/>
                  </a:lnTo>
                  <a:lnTo>
                    <a:pt x="2970" y="142"/>
                  </a:lnTo>
                  <a:lnTo>
                    <a:pt x="2967" y="103"/>
                  </a:lnTo>
                  <a:lnTo>
                    <a:pt x="2967" y="101"/>
                  </a:lnTo>
                  <a:lnTo>
                    <a:pt x="2949" y="92"/>
                  </a:lnTo>
                  <a:lnTo>
                    <a:pt x="2948" y="92"/>
                  </a:lnTo>
                  <a:lnTo>
                    <a:pt x="2940" y="94"/>
                  </a:lnTo>
                  <a:lnTo>
                    <a:pt x="2939" y="95"/>
                  </a:lnTo>
                  <a:lnTo>
                    <a:pt x="2934" y="97"/>
                  </a:lnTo>
                  <a:lnTo>
                    <a:pt x="2928" y="75"/>
                  </a:lnTo>
                  <a:lnTo>
                    <a:pt x="2973" y="28"/>
                  </a:lnTo>
                  <a:lnTo>
                    <a:pt x="2974" y="25"/>
                  </a:lnTo>
                  <a:lnTo>
                    <a:pt x="2982" y="24"/>
                  </a:lnTo>
                  <a:lnTo>
                    <a:pt x="3001" y="24"/>
                  </a:lnTo>
                  <a:lnTo>
                    <a:pt x="3013" y="21"/>
                  </a:lnTo>
                  <a:lnTo>
                    <a:pt x="3027" y="15"/>
                  </a:lnTo>
                  <a:lnTo>
                    <a:pt x="3036" y="10"/>
                  </a:lnTo>
                  <a:lnTo>
                    <a:pt x="3037" y="10"/>
                  </a:lnTo>
                  <a:lnTo>
                    <a:pt x="3064" y="6"/>
                  </a:lnTo>
                  <a:lnTo>
                    <a:pt x="3068" y="6"/>
                  </a:lnTo>
                  <a:lnTo>
                    <a:pt x="3070" y="7"/>
                  </a:lnTo>
                  <a:lnTo>
                    <a:pt x="3071" y="7"/>
                  </a:lnTo>
                  <a:lnTo>
                    <a:pt x="3071" y="9"/>
                  </a:lnTo>
                  <a:lnTo>
                    <a:pt x="3073" y="9"/>
                  </a:lnTo>
                  <a:lnTo>
                    <a:pt x="3097" y="7"/>
                  </a:lnTo>
                  <a:lnTo>
                    <a:pt x="3106" y="4"/>
                  </a:lnTo>
                  <a:lnTo>
                    <a:pt x="3122" y="1"/>
                  </a:lnTo>
                  <a:lnTo>
                    <a:pt x="3134" y="0"/>
                  </a:lnTo>
                  <a:lnTo>
                    <a:pt x="3140" y="0"/>
                  </a:lnTo>
                  <a:lnTo>
                    <a:pt x="3152" y="0"/>
                  </a:lnTo>
                  <a:lnTo>
                    <a:pt x="3165" y="4"/>
                  </a:lnTo>
                  <a:lnTo>
                    <a:pt x="3167" y="6"/>
                  </a:lnTo>
                  <a:lnTo>
                    <a:pt x="3183" y="18"/>
                  </a:lnTo>
                  <a:lnTo>
                    <a:pt x="3194" y="28"/>
                  </a:lnTo>
                  <a:lnTo>
                    <a:pt x="3228" y="39"/>
                  </a:lnTo>
                  <a:lnTo>
                    <a:pt x="3228" y="37"/>
                  </a:lnTo>
                  <a:lnTo>
                    <a:pt x="3231" y="36"/>
                  </a:lnTo>
                  <a:lnTo>
                    <a:pt x="3234" y="36"/>
                  </a:lnTo>
                  <a:lnTo>
                    <a:pt x="3237" y="34"/>
                  </a:lnTo>
                  <a:lnTo>
                    <a:pt x="3240" y="34"/>
                  </a:lnTo>
                  <a:lnTo>
                    <a:pt x="3245" y="34"/>
                  </a:lnTo>
                  <a:lnTo>
                    <a:pt x="3248" y="34"/>
                  </a:lnTo>
                  <a:lnTo>
                    <a:pt x="3273" y="49"/>
                  </a:lnTo>
                  <a:lnTo>
                    <a:pt x="3279" y="54"/>
                  </a:lnTo>
                  <a:lnTo>
                    <a:pt x="3282" y="61"/>
                  </a:lnTo>
                  <a:lnTo>
                    <a:pt x="3291" y="72"/>
                  </a:lnTo>
                  <a:lnTo>
                    <a:pt x="3301" y="78"/>
                  </a:lnTo>
                  <a:lnTo>
                    <a:pt x="3321" y="118"/>
                  </a:lnTo>
                  <a:lnTo>
                    <a:pt x="3330" y="142"/>
                  </a:lnTo>
                  <a:lnTo>
                    <a:pt x="3331" y="155"/>
                  </a:lnTo>
                  <a:lnTo>
                    <a:pt x="3330" y="155"/>
                  </a:lnTo>
                  <a:lnTo>
                    <a:pt x="3328" y="155"/>
                  </a:lnTo>
                  <a:lnTo>
                    <a:pt x="3328" y="157"/>
                  </a:lnTo>
                  <a:lnTo>
                    <a:pt x="3328" y="158"/>
                  </a:lnTo>
                  <a:lnTo>
                    <a:pt x="3328" y="160"/>
                  </a:lnTo>
                  <a:lnTo>
                    <a:pt x="3331" y="166"/>
                  </a:lnTo>
                  <a:lnTo>
                    <a:pt x="3339" y="183"/>
                  </a:lnTo>
                  <a:lnTo>
                    <a:pt x="3345" y="191"/>
                  </a:lnTo>
                  <a:lnTo>
                    <a:pt x="3349" y="204"/>
                  </a:lnTo>
                  <a:lnTo>
                    <a:pt x="3358" y="227"/>
                  </a:lnTo>
                  <a:lnTo>
                    <a:pt x="3357" y="236"/>
                  </a:lnTo>
                  <a:lnTo>
                    <a:pt x="3376" y="279"/>
                  </a:lnTo>
                  <a:lnTo>
                    <a:pt x="3380" y="292"/>
                  </a:lnTo>
                  <a:lnTo>
                    <a:pt x="3383" y="306"/>
                  </a:lnTo>
                  <a:lnTo>
                    <a:pt x="3380" y="312"/>
                  </a:lnTo>
                  <a:lnTo>
                    <a:pt x="3380" y="313"/>
                  </a:lnTo>
                  <a:lnTo>
                    <a:pt x="3383" y="327"/>
                  </a:lnTo>
                  <a:lnTo>
                    <a:pt x="3385" y="328"/>
                  </a:lnTo>
                  <a:lnTo>
                    <a:pt x="3386" y="330"/>
                  </a:lnTo>
                  <a:lnTo>
                    <a:pt x="3400" y="336"/>
                  </a:lnTo>
                  <a:lnTo>
                    <a:pt x="3394" y="352"/>
                  </a:lnTo>
                  <a:lnTo>
                    <a:pt x="3392" y="354"/>
                  </a:lnTo>
                  <a:lnTo>
                    <a:pt x="3392" y="355"/>
                  </a:lnTo>
                  <a:lnTo>
                    <a:pt x="3392" y="358"/>
                  </a:lnTo>
                  <a:lnTo>
                    <a:pt x="3394" y="373"/>
                  </a:lnTo>
                  <a:lnTo>
                    <a:pt x="3394" y="374"/>
                  </a:lnTo>
                  <a:lnTo>
                    <a:pt x="3394" y="376"/>
                  </a:lnTo>
                  <a:lnTo>
                    <a:pt x="3406" y="389"/>
                  </a:lnTo>
                  <a:lnTo>
                    <a:pt x="3413" y="397"/>
                  </a:lnTo>
                  <a:lnTo>
                    <a:pt x="3415" y="397"/>
                  </a:lnTo>
                  <a:lnTo>
                    <a:pt x="3415" y="398"/>
                  </a:lnTo>
                  <a:lnTo>
                    <a:pt x="3431" y="401"/>
                  </a:lnTo>
                  <a:lnTo>
                    <a:pt x="3436" y="403"/>
                  </a:lnTo>
                  <a:lnTo>
                    <a:pt x="3439" y="403"/>
                  </a:lnTo>
                  <a:lnTo>
                    <a:pt x="3440" y="401"/>
                  </a:lnTo>
                  <a:lnTo>
                    <a:pt x="3442" y="401"/>
                  </a:lnTo>
                  <a:lnTo>
                    <a:pt x="3452" y="398"/>
                  </a:lnTo>
                  <a:lnTo>
                    <a:pt x="3458" y="397"/>
                  </a:lnTo>
                  <a:lnTo>
                    <a:pt x="3459" y="397"/>
                  </a:lnTo>
                  <a:lnTo>
                    <a:pt x="3467" y="397"/>
                  </a:lnTo>
                  <a:lnTo>
                    <a:pt x="3473" y="398"/>
                  </a:lnTo>
                  <a:lnTo>
                    <a:pt x="3474" y="398"/>
                  </a:lnTo>
                  <a:lnTo>
                    <a:pt x="3474" y="400"/>
                  </a:lnTo>
                  <a:lnTo>
                    <a:pt x="3483" y="410"/>
                  </a:lnTo>
                  <a:lnTo>
                    <a:pt x="3489" y="413"/>
                  </a:lnTo>
                  <a:lnTo>
                    <a:pt x="3512" y="415"/>
                  </a:lnTo>
                  <a:lnTo>
                    <a:pt x="3522" y="416"/>
                  </a:lnTo>
                  <a:lnTo>
                    <a:pt x="3522" y="424"/>
                  </a:lnTo>
                  <a:lnTo>
                    <a:pt x="3522" y="425"/>
                  </a:lnTo>
                  <a:lnTo>
                    <a:pt x="3524" y="425"/>
                  </a:lnTo>
                  <a:lnTo>
                    <a:pt x="3524" y="427"/>
                  </a:lnTo>
                  <a:lnTo>
                    <a:pt x="3549" y="452"/>
                  </a:lnTo>
                  <a:lnTo>
                    <a:pt x="3564" y="465"/>
                  </a:lnTo>
                  <a:lnTo>
                    <a:pt x="3574" y="465"/>
                  </a:lnTo>
                  <a:lnTo>
                    <a:pt x="3592" y="471"/>
                  </a:lnTo>
                  <a:lnTo>
                    <a:pt x="3591" y="473"/>
                  </a:lnTo>
                  <a:lnTo>
                    <a:pt x="3585" y="486"/>
                  </a:lnTo>
                  <a:lnTo>
                    <a:pt x="3585" y="489"/>
                  </a:lnTo>
                  <a:lnTo>
                    <a:pt x="3585" y="491"/>
                  </a:lnTo>
                  <a:lnTo>
                    <a:pt x="3591" y="503"/>
                  </a:lnTo>
                  <a:lnTo>
                    <a:pt x="3598" y="531"/>
                  </a:lnTo>
                  <a:lnTo>
                    <a:pt x="3610" y="573"/>
                  </a:lnTo>
                  <a:lnTo>
                    <a:pt x="3610" y="574"/>
                  </a:lnTo>
                  <a:lnTo>
                    <a:pt x="3612" y="574"/>
                  </a:lnTo>
                  <a:lnTo>
                    <a:pt x="3613" y="576"/>
                  </a:lnTo>
                  <a:lnTo>
                    <a:pt x="3613" y="579"/>
                  </a:lnTo>
                  <a:lnTo>
                    <a:pt x="3615" y="579"/>
                  </a:lnTo>
                  <a:lnTo>
                    <a:pt x="3616" y="579"/>
                  </a:lnTo>
                  <a:lnTo>
                    <a:pt x="3619" y="579"/>
                  </a:lnTo>
                  <a:lnTo>
                    <a:pt x="3621" y="579"/>
                  </a:lnTo>
                  <a:lnTo>
                    <a:pt x="3628" y="574"/>
                  </a:lnTo>
                  <a:lnTo>
                    <a:pt x="3630" y="573"/>
                  </a:lnTo>
                  <a:lnTo>
                    <a:pt x="3633" y="573"/>
                  </a:lnTo>
                  <a:lnTo>
                    <a:pt x="3640" y="573"/>
                  </a:lnTo>
                  <a:lnTo>
                    <a:pt x="3642" y="573"/>
                  </a:lnTo>
                  <a:lnTo>
                    <a:pt x="3646" y="573"/>
                  </a:lnTo>
                  <a:lnTo>
                    <a:pt x="3649" y="574"/>
                  </a:lnTo>
                  <a:lnTo>
                    <a:pt x="3649" y="576"/>
                  </a:lnTo>
                  <a:lnTo>
                    <a:pt x="3649" y="579"/>
                  </a:lnTo>
                  <a:lnTo>
                    <a:pt x="3649" y="580"/>
                  </a:lnTo>
                  <a:lnTo>
                    <a:pt x="3651" y="580"/>
                  </a:lnTo>
                  <a:lnTo>
                    <a:pt x="3671" y="580"/>
                  </a:lnTo>
                  <a:lnTo>
                    <a:pt x="3685" y="576"/>
                  </a:lnTo>
                  <a:lnTo>
                    <a:pt x="3704" y="573"/>
                  </a:lnTo>
                  <a:lnTo>
                    <a:pt x="3710" y="574"/>
                  </a:lnTo>
                  <a:lnTo>
                    <a:pt x="3719" y="558"/>
                  </a:lnTo>
                  <a:lnTo>
                    <a:pt x="3724" y="553"/>
                  </a:lnTo>
                  <a:lnTo>
                    <a:pt x="3746" y="539"/>
                  </a:lnTo>
                  <a:lnTo>
                    <a:pt x="3795" y="524"/>
                  </a:lnTo>
                  <a:lnTo>
                    <a:pt x="3819" y="513"/>
                  </a:lnTo>
                  <a:lnTo>
                    <a:pt x="3821" y="513"/>
                  </a:lnTo>
                  <a:lnTo>
                    <a:pt x="3830" y="512"/>
                  </a:lnTo>
                  <a:lnTo>
                    <a:pt x="3839" y="513"/>
                  </a:lnTo>
                  <a:lnTo>
                    <a:pt x="3839" y="515"/>
                  </a:lnTo>
                  <a:lnTo>
                    <a:pt x="3851" y="524"/>
                  </a:lnTo>
                  <a:lnTo>
                    <a:pt x="3849" y="524"/>
                  </a:lnTo>
                  <a:lnTo>
                    <a:pt x="3848" y="525"/>
                  </a:lnTo>
                  <a:lnTo>
                    <a:pt x="3848" y="527"/>
                  </a:lnTo>
                  <a:lnTo>
                    <a:pt x="3839" y="543"/>
                  </a:lnTo>
                  <a:lnTo>
                    <a:pt x="3839" y="545"/>
                  </a:lnTo>
                  <a:lnTo>
                    <a:pt x="3839" y="546"/>
                  </a:lnTo>
                  <a:lnTo>
                    <a:pt x="3839" y="547"/>
                  </a:lnTo>
                  <a:lnTo>
                    <a:pt x="3839" y="550"/>
                  </a:lnTo>
                  <a:lnTo>
                    <a:pt x="3842" y="555"/>
                  </a:lnTo>
                  <a:lnTo>
                    <a:pt x="3842" y="556"/>
                  </a:lnTo>
                  <a:lnTo>
                    <a:pt x="3846" y="567"/>
                  </a:lnTo>
                  <a:lnTo>
                    <a:pt x="3851" y="571"/>
                  </a:lnTo>
                  <a:lnTo>
                    <a:pt x="3852" y="573"/>
                  </a:lnTo>
                  <a:lnTo>
                    <a:pt x="3852" y="574"/>
                  </a:lnTo>
                  <a:lnTo>
                    <a:pt x="3845" y="588"/>
                  </a:lnTo>
                  <a:lnTo>
                    <a:pt x="3839" y="598"/>
                  </a:lnTo>
                  <a:lnTo>
                    <a:pt x="3834" y="601"/>
                  </a:lnTo>
                  <a:lnTo>
                    <a:pt x="3833" y="601"/>
                  </a:lnTo>
                  <a:lnTo>
                    <a:pt x="3831" y="601"/>
                  </a:lnTo>
                  <a:lnTo>
                    <a:pt x="3830" y="601"/>
                  </a:lnTo>
                  <a:lnTo>
                    <a:pt x="3828" y="601"/>
                  </a:lnTo>
                  <a:lnTo>
                    <a:pt x="3824" y="601"/>
                  </a:lnTo>
                  <a:lnTo>
                    <a:pt x="3822" y="603"/>
                  </a:lnTo>
                  <a:lnTo>
                    <a:pt x="3821" y="606"/>
                  </a:lnTo>
                  <a:lnTo>
                    <a:pt x="3815" y="616"/>
                  </a:lnTo>
                  <a:lnTo>
                    <a:pt x="3813" y="618"/>
                  </a:lnTo>
                  <a:lnTo>
                    <a:pt x="3806" y="655"/>
                  </a:lnTo>
                  <a:lnTo>
                    <a:pt x="3806" y="664"/>
                  </a:lnTo>
                  <a:lnTo>
                    <a:pt x="3804" y="671"/>
                  </a:lnTo>
                  <a:lnTo>
                    <a:pt x="3797" y="709"/>
                  </a:lnTo>
                  <a:lnTo>
                    <a:pt x="3797" y="710"/>
                  </a:lnTo>
                  <a:lnTo>
                    <a:pt x="3782" y="738"/>
                  </a:lnTo>
                  <a:lnTo>
                    <a:pt x="3777" y="743"/>
                  </a:lnTo>
                  <a:lnTo>
                    <a:pt x="3773" y="743"/>
                  </a:lnTo>
                  <a:lnTo>
                    <a:pt x="3767" y="770"/>
                  </a:lnTo>
                  <a:lnTo>
                    <a:pt x="3764" y="770"/>
                  </a:lnTo>
                  <a:lnTo>
                    <a:pt x="3764" y="771"/>
                  </a:lnTo>
                  <a:lnTo>
                    <a:pt x="3753" y="777"/>
                  </a:lnTo>
                  <a:lnTo>
                    <a:pt x="3752" y="777"/>
                  </a:lnTo>
                  <a:lnTo>
                    <a:pt x="3751" y="782"/>
                  </a:lnTo>
                  <a:lnTo>
                    <a:pt x="3749" y="783"/>
                  </a:lnTo>
                  <a:lnTo>
                    <a:pt x="3749" y="785"/>
                  </a:lnTo>
                  <a:lnTo>
                    <a:pt x="3748" y="791"/>
                  </a:lnTo>
                  <a:lnTo>
                    <a:pt x="3746" y="800"/>
                  </a:lnTo>
                  <a:lnTo>
                    <a:pt x="3748" y="801"/>
                  </a:lnTo>
                  <a:lnTo>
                    <a:pt x="3748" y="804"/>
                  </a:lnTo>
                  <a:lnTo>
                    <a:pt x="3749" y="806"/>
                  </a:lnTo>
                  <a:lnTo>
                    <a:pt x="3749" y="807"/>
                  </a:lnTo>
                  <a:lnTo>
                    <a:pt x="3749" y="809"/>
                  </a:lnTo>
                  <a:lnTo>
                    <a:pt x="3749" y="810"/>
                  </a:lnTo>
                  <a:lnTo>
                    <a:pt x="3746" y="813"/>
                  </a:lnTo>
                  <a:lnTo>
                    <a:pt x="3743" y="818"/>
                  </a:lnTo>
                  <a:lnTo>
                    <a:pt x="3737" y="819"/>
                  </a:lnTo>
                  <a:lnTo>
                    <a:pt x="3737" y="820"/>
                  </a:lnTo>
                  <a:lnTo>
                    <a:pt x="3736" y="820"/>
                  </a:lnTo>
                  <a:lnTo>
                    <a:pt x="3734" y="819"/>
                  </a:lnTo>
                  <a:lnTo>
                    <a:pt x="3733" y="819"/>
                  </a:lnTo>
                  <a:lnTo>
                    <a:pt x="3731" y="818"/>
                  </a:lnTo>
                  <a:lnTo>
                    <a:pt x="3677" y="800"/>
                  </a:lnTo>
                  <a:lnTo>
                    <a:pt x="3655" y="812"/>
                  </a:lnTo>
                  <a:lnTo>
                    <a:pt x="3625" y="828"/>
                  </a:lnTo>
                  <a:lnTo>
                    <a:pt x="3619" y="843"/>
                  </a:lnTo>
                  <a:lnTo>
                    <a:pt x="3621" y="849"/>
                  </a:lnTo>
                  <a:lnTo>
                    <a:pt x="3634" y="906"/>
                  </a:lnTo>
                  <a:lnTo>
                    <a:pt x="3630" y="907"/>
                  </a:lnTo>
                  <a:lnTo>
                    <a:pt x="3630" y="909"/>
                  </a:lnTo>
                  <a:lnTo>
                    <a:pt x="3628" y="911"/>
                  </a:lnTo>
                  <a:lnTo>
                    <a:pt x="3627" y="925"/>
                  </a:lnTo>
                  <a:lnTo>
                    <a:pt x="3627" y="926"/>
                  </a:lnTo>
                  <a:lnTo>
                    <a:pt x="3627" y="935"/>
                  </a:lnTo>
                  <a:lnTo>
                    <a:pt x="3627" y="946"/>
                  </a:lnTo>
                  <a:lnTo>
                    <a:pt x="3630" y="952"/>
                  </a:lnTo>
                  <a:lnTo>
                    <a:pt x="3633" y="953"/>
                  </a:lnTo>
                  <a:lnTo>
                    <a:pt x="3634" y="955"/>
                  </a:lnTo>
                  <a:lnTo>
                    <a:pt x="3634" y="958"/>
                  </a:lnTo>
                  <a:lnTo>
                    <a:pt x="3634" y="962"/>
                  </a:lnTo>
                  <a:lnTo>
                    <a:pt x="3624" y="1002"/>
                  </a:lnTo>
                  <a:lnTo>
                    <a:pt x="3622" y="1004"/>
                  </a:lnTo>
                  <a:lnTo>
                    <a:pt x="3616" y="1008"/>
                  </a:lnTo>
                  <a:lnTo>
                    <a:pt x="3615" y="1008"/>
                  </a:lnTo>
                  <a:lnTo>
                    <a:pt x="3609" y="1008"/>
                  </a:lnTo>
                  <a:lnTo>
                    <a:pt x="3607" y="1008"/>
                  </a:lnTo>
                  <a:lnTo>
                    <a:pt x="3580" y="1023"/>
                  </a:lnTo>
                  <a:lnTo>
                    <a:pt x="3591" y="1046"/>
                  </a:lnTo>
                  <a:lnTo>
                    <a:pt x="3586" y="1044"/>
                  </a:lnTo>
                  <a:lnTo>
                    <a:pt x="3571" y="1025"/>
                  </a:lnTo>
                  <a:lnTo>
                    <a:pt x="3568" y="1022"/>
                  </a:lnTo>
                  <a:lnTo>
                    <a:pt x="3567" y="1020"/>
                  </a:lnTo>
                  <a:lnTo>
                    <a:pt x="3567" y="1014"/>
                  </a:lnTo>
                  <a:lnTo>
                    <a:pt x="3567" y="1011"/>
                  </a:lnTo>
                  <a:lnTo>
                    <a:pt x="3567" y="1010"/>
                  </a:lnTo>
                  <a:lnTo>
                    <a:pt x="3568" y="1007"/>
                  </a:lnTo>
                  <a:lnTo>
                    <a:pt x="3568" y="1005"/>
                  </a:lnTo>
                  <a:lnTo>
                    <a:pt x="3567" y="1005"/>
                  </a:lnTo>
                  <a:lnTo>
                    <a:pt x="3549" y="995"/>
                  </a:lnTo>
                  <a:lnTo>
                    <a:pt x="3546" y="995"/>
                  </a:lnTo>
                  <a:lnTo>
                    <a:pt x="3545" y="995"/>
                  </a:lnTo>
                  <a:lnTo>
                    <a:pt x="3543" y="997"/>
                  </a:lnTo>
                  <a:lnTo>
                    <a:pt x="3542" y="998"/>
                  </a:lnTo>
                  <a:lnTo>
                    <a:pt x="3542" y="1001"/>
                  </a:lnTo>
                  <a:lnTo>
                    <a:pt x="3539" y="1008"/>
                  </a:lnTo>
                  <a:lnTo>
                    <a:pt x="3537" y="1019"/>
                  </a:lnTo>
                  <a:lnTo>
                    <a:pt x="3516" y="1044"/>
                  </a:lnTo>
                  <a:lnTo>
                    <a:pt x="3501" y="1062"/>
                  </a:lnTo>
                  <a:lnTo>
                    <a:pt x="3495" y="1068"/>
                  </a:lnTo>
                  <a:lnTo>
                    <a:pt x="3483" y="1079"/>
                  </a:lnTo>
                  <a:lnTo>
                    <a:pt x="3458" y="1082"/>
                  </a:lnTo>
                  <a:lnTo>
                    <a:pt x="3457" y="1082"/>
                  </a:lnTo>
                  <a:lnTo>
                    <a:pt x="3457" y="1080"/>
                  </a:lnTo>
                  <a:lnTo>
                    <a:pt x="3455" y="1080"/>
                  </a:lnTo>
                  <a:lnTo>
                    <a:pt x="3454" y="1080"/>
                  </a:lnTo>
                  <a:lnTo>
                    <a:pt x="3454" y="1079"/>
                  </a:lnTo>
                  <a:lnTo>
                    <a:pt x="3452" y="1079"/>
                  </a:lnTo>
                  <a:lnTo>
                    <a:pt x="3448" y="1077"/>
                  </a:lnTo>
                  <a:lnTo>
                    <a:pt x="3446" y="1077"/>
                  </a:lnTo>
                  <a:lnTo>
                    <a:pt x="3443" y="1077"/>
                  </a:lnTo>
                  <a:lnTo>
                    <a:pt x="3430" y="1080"/>
                  </a:lnTo>
                  <a:lnTo>
                    <a:pt x="3428" y="1082"/>
                  </a:lnTo>
                  <a:lnTo>
                    <a:pt x="3430" y="1089"/>
                  </a:lnTo>
                  <a:lnTo>
                    <a:pt x="3430" y="1091"/>
                  </a:lnTo>
                  <a:lnTo>
                    <a:pt x="3430" y="1092"/>
                  </a:lnTo>
                  <a:lnTo>
                    <a:pt x="3431" y="1092"/>
                  </a:lnTo>
                  <a:lnTo>
                    <a:pt x="3431" y="1093"/>
                  </a:lnTo>
                  <a:lnTo>
                    <a:pt x="3431" y="1095"/>
                  </a:lnTo>
                  <a:lnTo>
                    <a:pt x="3431" y="1096"/>
                  </a:lnTo>
                  <a:lnTo>
                    <a:pt x="3431" y="1099"/>
                  </a:lnTo>
                  <a:lnTo>
                    <a:pt x="3434" y="1104"/>
                  </a:lnTo>
                  <a:lnTo>
                    <a:pt x="3436" y="1105"/>
                  </a:lnTo>
                  <a:lnTo>
                    <a:pt x="3439" y="1108"/>
                  </a:lnTo>
                  <a:lnTo>
                    <a:pt x="3440" y="1108"/>
                  </a:lnTo>
                  <a:lnTo>
                    <a:pt x="3442" y="1110"/>
                  </a:lnTo>
                  <a:lnTo>
                    <a:pt x="3443" y="1113"/>
                  </a:lnTo>
                  <a:lnTo>
                    <a:pt x="3445" y="1116"/>
                  </a:lnTo>
                  <a:lnTo>
                    <a:pt x="3445" y="1117"/>
                  </a:lnTo>
                  <a:lnTo>
                    <a:pt x="3443" y="1120"/>
                  </a:lnTo>
                  <a:lnTo>
                    <a:pt x="3440" y="1128"/>
                  </a:lnTo>
                  <a:lnTo>
                    <a:pt x="3439" y="1131"/>
                  </a:lnTo>
                  <a:lnTo>
                    <a:pt x="3436" y="1131"/>
                  </a:lnTo>
                  <a:lnTo>
                    <a:pt x="3434" y="1132"/>
                  </a:lnTo>
                  <a:lnTo>
                    <a:pt x="3433" y="1134"/>
                  </a:lnTo>
                  <a:lnTo>
                    <a:pt x="3401" y="1131"/>
                  </a:lnTo>
                  <a:lnTo>
                    <a:pt x="3383" y="1125"/>
                  </a:lnTo>
                  <a:lnTo>
                    <a:pt x="3379" y="1125"/>
                  </a:lnTo>
                  <a:lnTo>
                    <a:pt x="3373" y="1120"/>
                  </a:lnTo>
                  <a:lnTo>
                    <a:pt x="3371" y="1116"/>
                  </a:lnTo>
                  <a:lnTo>
                    <a:pt x="3364" y="1104"/>
                  </a:lnTo>
                  <a:lnTo>
                    <a:pt x="3358" y="1099"/>
                  </a:lnTo>
                  <a:lnTo>
                    <a:pt x="3357" y="1099"/>
                  </a:lnTo>
                  <a:lnTo>
                    <a:pt x="3339" y="1108"/>
                  </a:lnTo>
                  <a:lnTo>
                    <a:pt x="3337" y="1113"/>
                  </a:lnTo>
                  <a:lnTo>
                    <a:pt x="3336" y="1113"/>
                  </a:lnTo>
                  <a:lnTo>
                    <a:pt x="3336" y="1116"/>
                  </a:lnTo>
                  <a:lnTo>
                    <a:pt x="3334" y="1119"/>
                  </a:lnTo>
                  <a:lnTo>
                    <a:pt x="3334" y="1122"/>
                  </a:lnTo>
                  <a:lnTo>
                    <a:pt x="3334" y="1123"/>
                  </a:lnTo>
                  <a:lnTo>
                    <a:pt x="3330" y="1134"/>
                  </a:lnTo>
                  <a:lnTo>
                    <a:pt x="3294" y="1174"/>
                  </a:lnTo>
                  <a:lnTo>
                    <a:pt x="3261" y="1193"/>
                  </a:lnTo>
                  <a:lnTo>
                    <a:pt x="3258" y="1195"/>
                  </a:lnTo>
                  <a:lnTo>
                    <a:pt x="3234" y="1208"/>
                  </a:lnTo>
                  <a:lnTo>
                    <a:pt x="3201" y="1234"/>
                  </a:lnTo>
                  <a:lnTo>
                    <a:pt x="3200" y="1235"/>
                  </a:lnTo>
                  <a:lnTo>
                    <a:pt x="3185" y="1255"/>
                  </a:lnTo>
                  <a:lnTo>
                    <a:pt x="3185" y="1255"/>
                  </a:lnTo>
                  <a:lnTo>
                    <a:pt x="3185" y="1256"/>
                  </a:lnTo>
                  <a:lnTo>
                    <a:pt x="3183" y="1256"/>
                  </a:lnTo>
                  <a:lnTo>
                    <a:pt x="3176" y="1258"/>
                  </a:lnTo>
                  <a:lnTo>
                    <a:pt x="3148" y="1264"/>
                  </a:lnTo>
                  <a:lnTo>
                    <a:pt x="3142" y="1264"/>
                  </a:lnTo>
                  <a:lnTo>
                    <a:pt x="3128" y="1265"/>
                  </a:lnTo>
                  <a:lnTo>
                    <a:pt x="3074" y="1292"/>
                  </a:lnTo>
                  <a:lnTo>
                    <a:pt x="3068" y="1295"/>
                  </a:lnTo>
                  <a:lnTo>
                    <a:pt x="3031" y="1334"/>
                  </a:lnTo>
                  <a:lnTo>
                    <a:pt x="3031" y="1335"/>
                  </a:lnTo>
                  <a:lnTo>
                    <a:pt x="3000" y="1347"/>
                  </a:lnTo>
                  <a:lnTo>
                    <a:pt x="2998" y="1347"/>
                  </a:lnTo>
                  <a:lnTo>
                    <a:pt x="2995" y="1347"/>
                  </a:lnTo>
                  <a:lnTo>
                    <a:pt x="2995" y="1346"/>
                  </a:lnTo>
                  <a:lnTo>
                    <a:pt x="2994" y="1343"/>
                  </a:lnTo>
                  <a:lnTo>
                    <a:pt x="2994" y="1341"/>
                  </a:lnTo>
                  <a:lnTo>
                    <a:pt x="2992" y="1332"/>
                  </a:lnTo>
                  <a:lnTo>
                    <a:pt x="2992" y="1331"/>
                  </a:lnTo>
                  <a:lnTo>
                    <a:pt x="2994" y="1328"/>
                  </a:lnTo>
                  <a:lnTo>
                    <a:pt x="2998" y="1328"/>
                  </a:lnTo>
                  <a:lnTo>
                    <a:pt x="3000" y="1328"/>
                  </a:lnTo>
                  <a:lnTo>
                    <a:pt x="3000" y="1331"/>
                  </a:lnTo>
                  <a:lnTo>
                    <a:pt x="3001" y="1331"/>
                  </a:lnTo>
                  <a:lnTo>
                    <a:pt x="3028" y="1319"/>
                  </a:lnTo>
                  <a:lnTo>
                    <a:pt x="3030" y="1317"/>
                  </a:lnTo>
                  <a:lnTo>
                    <a:pt x="3031" y="1314"/>
                  </a:lnTo>
                  <a:lnTo>
                    <a:pt x="3028" y="1304"/>
                  </a:lnTo>
                  <a:lnTo>
                    <a:pt x="3021" y="1295"/>
                  </a:lnTo>
                  <a:lnTo>
                    <a:pt x="3015" y="1283"/>
                  </a:lnTo>
                  <a:lnTo>
                    <a:pt x="3015" y="1283"/>
                  </a:lnTo>
                  <a:lnTo>
                    <a:pt x="3006" y="1283"/>
                  </a:lnTo>
                  <a:lnTo>
                    <a:pt x="3003" y="1283"/>
                  </a:lnTo>
                  <a:lnTo>
                    <a:pt x="3001" y="1281"/>
                  </a:lnTo>
                  <a:lnTo>
                    <a:pt x="3001" y="1280"/>
                  </a:lnTo>
                  <a:lnTo>
                    <a:pt x="3016" y="1258"/>
                  </a:lnTo>
                  <a:lnTo>
                    <a:pt x="3021" y="1255"/>
                  </a:lnTo>
                  <a:lnTo>
                    <a:pt x="3021" y="1253"/>
                  </a:lnTo>
                  <a:lnTo>
                    <a:pt x="3031" y="1249"/>
                  </a:lnTo>
                  <a:lnTo>
                    <a:pt x="3043" y="1240"/>
                  </a:lnTo>
                  <a:lnTo>
                    <a:pt x="3051" y="1229"/>
                  </a:lnTo>
                  <a:lnTo>
                    <a:pt x="3057" y="1223"/>
                  </a:lnTo>
                  <a:lnTo>
                    <a:pt x="3068" y="1205"/>
                  </a:lnTo>
                  <a:lnTo>
                    <a:pt x="3070" y="1204"/>
                  </a:lnTo>
                  <a:lnTo>
                    <a:pt x="3070" y="1201"/>
                  </a:lnTo>
                  <a:lnTo>
                    <a:pt x="3070" y="1199"/>
                  </a:lnTo>
                  <a:lnTo>
                    <a:pt x="3060" y="1184"/>
                  </a:lnTo>
                  <a:lnTo>
                    <a:pt x="3060" y="1184"/>
                  </a:lnTo>
                  <a:lnTo>
                    <a:pt x="3055" y="1183"/>
                  </a:lnTo>
                  <a:lnTo>
                    <a:pt x="3022" y="1173"/>
                  </a:lnTo>
                  <a:lnTo>
                    <a:pt x="3019" y="1170"/>
                  </a:lnTo>
                  <a:lnTo>
                    <a:pt x="3009" y="1167"/>
                  </a:lnTo>
                  <a:lnTo>
                    <a:pt x="3000" y="1167"/>
                  </a:lnTo>
                  <a:lnTo>
                    <a:pt x="2998" y="1167"/>
                  </a:lnTo>
                  <a:lnTo>
                    <a:pt x="2995" y="1168"/>
                  </a:lnTo>
                  <a:lnTo>
                    <a:pt x="2995" y="1168"/>
                  </a:lnTo>
                  <a:lnTo>
                    <a:pt x="2995" y="1170"/>
                  </a:lnTo>
                  <a:lnTo>
                    <a:pt x="2986" y="1176"/>
                  </a:lnTo>
                  <a:lnTo>
                    <a:pt x="2986" y="1177"/>
                  </a:lnTo>
                  <a:lnTo>
                    <a:pt x="2958" y="1210"/>
                  </a:lnTo>
                  <a:lnTo>
                    <a:pt x="2957" y="1216"/>
                  </a:lnTo>
                  <a:lnTo>
                    <a:pt x="2957" y="1220"/>
                  </a:lnTo>
                  <a:lnTo>
                    <a:pt x="2937" y="1234"/>
                  </a:lnTo>
                  <a:lnTo>
                    <a:pt x="2919" y="1240"/>
                  </a:lnTo>
                  <a:lnTo>
                    <a:pt x="2897" y="1250"/>
                  </a:lnTo>
                  <a:lnTo>
                    <a:pt x="2894" y="1253"/>
                  </a:lnTo>
                  <a:lnTo>
                    <a:pt x="2882" y="1265"/>
                  </a:lnTo>
                  <a:lnTo>
                    <a:pt x="2882" y="1267"/>
                  </a:lnTo>
                  <a:lnTo>
                    <a:pt x="2876" y="1280"/>
                  </a:lnTo>
                  <a:lnTo>
                    <a:pt x="2877" y="1292"/>
                  </a:lnTo>
                  <a:lnTo>
                    <a:pt x="2864" y="1305"/>
                  </a:lnTo>
                  <a:lnTo>
                    <a:pt x="2845" y="1311"/>
                  </a:lnTo>
                  <a:lnTo>
                    <a:pt x="2831" y="1314"/>
                  </a:lnTo>
                  <a:lnTo>
                    <a:pt x="2812" y="1314"/>
                  </a:lnTo>
                  <a:lnTo>
                    <a:pt x="2812" y="1313"/>
                  </a:lnTo>
                  <a:lnTo>
                    <a:pt x="2810" y="1311"/>
                  </a:lnTo>
                  <a:lnTo>
                    <a:pt x="2809" y="1310"/>
                  </a:lnTo>
                  <a:lnTo>
                    <a:pt x="2807" y="1308"/>
                  </a:lnTo>
                  <a:lnTo>
                    <a:pt x="2806" y="1308"/>
                  </a:lnTo>
                  <a:lnTo>
                    <a:pt x="2803" y="1307"/>
                  </a:lnTo>
                  <a:lnTo>
                    <a:pt x="2800" y="1307"/>
                  </a:lnTo>
                  <a:lnTo>
                    <a:pt x="2798" y="1307"/>
                  </a:lnTo>
                  <a:lnTo>
                    <a:pt x="2792" y="1308"/>
                  </a:lnTo>
                  <a:lnTo>
                    <a:pt x="2791" y="1308"/>
                  </a:lnTo>
                  <a:lnTo>
                    <a:pt x="2789" y="1310"/>
                  </a:lnTo>
                  <a:lnTo>
                    <a:pt x="2786" y="1310"/>
                  </a:lnTo>
                  <a:lnTo>
                    <a:pt x="2785" y="1311"/>
                  </a:lnTo>
                  <a:lnTo>
                    <a:pt x="2782" y="1314"/>
                  </a:lnTo>
                  <a:lnTo>
                    <a:pt x="2779" y="1325"/>
                  </a:lnTo>
                  <a:lnTo>
                    <a:pt x="2779" y="1325"/>
                  </a:lnTo>
                  <a:lnTo>
                    <a:pt x="2771" y="1338"/>
                  </a:lnTo>
                  <a:lnTo>
                    <a:pt x="2771" y="1340"/>
                  </a:lnTo>
                  <a:lnTo>
                    <a:pt x="2770" y="1341"/>
                  </a:lnTo>
                  <a:lnTo>
                    <a:pt x="2768" y="1350"/>
                  </a:lnTo>
                  <a:lnTo>
                    <a:pt x="2768" y="1352"/>
                  </a:lnTo>
                  <a:lnTo>
                    <a:pt x="2768" y="1353"/>
                  </a:lnTo>
                  <a:lnTo>
                    <a:pt x="2768" y="1355"/>
                  </a:lnTo>
                  <a:lnTo>
                    <a:pt x="2770" y="1356"/>
                  </a:lnTo>
                  <a:lnTo>
                    <a:pt x="2773" y="1366"/>
                  </a:lnTo>
                  <a:lnTo>
                    <a:pt x="2776" y="1369"/>
                  </a:lnTo>
                  <a:lnTo>
                    <a:pt x="2777" y="1374"/>
                  </a:lnTo>
                  <a:lnTo>
                    <a:pt x="2779" y="1375"/>
                  </a:lnTo>
                  <a:lnTo>
                    <a:pt x="2782" y="1380"/>
                  </a:lnTo>
                  <a:lnTo>
                    <a:pt x="2785" y="1381"/>
                  </a:lnTo>
                  <a:lnTo>
                    <a:pt x="2800" y="1393"/>
                  </a:lnTo>
                  <a:lnTo>
                    <a:pt x="2800" y="1393"/>
                  </a:lnTo>
                  <a:lnTo>
                    <a:pt x="2809" y="1392"/>
                  </a:lnTo>
                  <a:lnTo>
                    <a:pt x="2848" y="1392"/>
                  </a:lnTo>
                  <a:lnTo>
                    <a:pt x="2851" y="1392"/>
                  </a:lnTo>
                  <a:lnTo>
                    <a:pt x="2857" y="1401"/>
                  </a:lnTo>
                  <a:lnTo>
                    <a:pt x="2860" y="1402"/>
                  </a:lnTo>
                  <a:lnTo>
                    <a:pt x="2863" y="1411"/>
                  </a:lnTo>
                  <a:lnTo>
                    <a:pt x="2864" y="1413"/>
                  </a:lnTo>
                  <a:lnTo>
                    <a:pt x="2864" y="1416"/>
                  </a:lnTo>
                  <a:lnTo>
                    <a:pt x="2863" y="1420"/>
                  </a:lnTo>
                  <a:lnTo>
                    <a:pt x="2863" y="1420"/>
                  </a:lnTo>
                  <a:lnTo>
                    <a:pt x="2860" y="1440"/>
                  </a:lnTo>
                  <a:lnTo>
                    <a:pt x="2857" y="1441"/>
                  </a:lnTo>
                  <a:lnTo>
                    <a:pt x="2857" y="1453"/>
                  </a:lnTo>
                  <a:lnTo>
                    <a:pt x="2857" y="1454"/>
                  </a:lnTo>
                  <a:lnTo>
                    <a:pt x="2857" y="1457"/>
                  </a:lnTo>
                  <a:lnTo>
                    <a:pt x="2860" y="1460"/>
                  </a:lnTo>
                  <a:lnTo>
                    <a:pt x="2860" y="1462"/>
                  </a:lnTo>
                  <a:lnTo>
                    <a:pt x="2868" y="1468"/>
                  </a:lnTo>
                  <a:lnTo>
                    <a:pt x="2870" y="1469"/>
                  </a:lnTo>
                  <a:lnTo>
                    <a:pt x="2876" y="1472"/>
                  </a:lnTo>
                  <a:lnTo>
                    <a:pt x="2877" y="1472"/>
                  </a:lnTo>
                  <a:lnTo>
                    <a:pt x="2879" y="1474"/>
                  </a:lnTo>
                  <a:lnTo>
                    <a:pt x="2886" y="1474"/>
                  </a:lnTo>
                  <a:lnTo>
                    <a:pt x="2889" y="1474"/>
                  </a:lnTo>
                  <a:lnTo>
                    <a:pt x="2901" y="1474"/>
                  </a:lnTo>
                  <a:lnTo>
                    <a:pt x="2906" y="1472"/>
                  </a:lnTo>
                  <a:lnTo>
                    <a:pt x="2907" y="1472"/>
                  </a:lnTo>
                  <a:lnTo>
                    <a:pt x="2909" y="1472"/>
                  </a:lnTo>
                  <a:lnTo>
                    <a:pt x="2916" y="1465"/>
                  </a:lnTo>
                  <a:lnTo>
                    <a:pt x="2945" y="1435"/>
                  </a:lnTo>
                  <a:lnTo>
                    <a:pt x="2945" y="1434"/>
                  </a:lnTo>
                  <a:lnTo>
                    <a:pt x="2945" y="1432"/>
                  </a:lnTo>
                  <a:lnTo>
                    <a:pt x="2945" y="1431"/>
                  </a:lnTo>
                  <a:lnTo>
                    <a:pt x="2970" y="1419"/>
                  </a:lnTo>
                  <a:lnTo>
                    <a:pt x="2970" y="1417"/>
                  </a:lnTo>
                  <a:lnTo>
                    <a:pt x="2971" y="1417"/>
                  </a:lnTo>
                  <a:lnTo>
                    <a:pt x="2976" y="1419"/>
                  </a:lnTo>
                  <a:lnTo>
                    <a:pt x="2982" y="1422"/>
                  </a:lnTo>
                  <a:lnTo>
                    <a:pt x="2994" y="1432"/>
                  </a:lnTo>
                  <a:lnTo>
                    <a:pt x="3018" y="1447"/>
                  </a:lnTo>
                  <a:lnTo>
                    <a:pt x="3022" y="1450"/>
                  </a:lnTo>
                  <a:lnTo>
                    <a:pt x="3025" y="1450"/>
                  </a:lnTo>
                  <a:lnTo>
                    <a:pt x="3045" y="1447"/>
                  </a:lnTo>
                  <a:lnTo>
                    <a:pt x="3062" y="1449"/>
                  </a:lnTo>
                  <a:lnTo>
                    <a:pt x="3082" y="1450"/>
                  </a:lnTo>
                  <a:lnTo>
                    <a:pt x="3089" y="1453"/>
                  </a:lnTo>
                  <a:lnTo>
                    <a:pt x="3088" y="1466"/>
                  </a:lnTo>
                  <a:lnTo>
                    <a:pt x="3086" y="1468"/>
                  </a:lnTo>
                  <a:lnTo>
                    <a:pt x="3085" y="1472"/>
                  </a:lnTo>
                  <a:lnTo>
                    <a:pt x="3082" y="1472"/>
                  </a:lnTo>
                  <a:lnTo>
                    <a:pt x="3085" y="1481"/>
                  </a:lnTo>
                  <a:lnTo>
                    <a:pt x="3083" y="1490"/>
                  </a:lnTo>
                  <a:lnTo>
                    <a:pt x="3082" y="1492"/>
                  </a:lnTo>
                  <a:lnTo>
                    <a:pt x="3077" y="1493"/>
                  </a:lnTo>
                  <a:lnTo>
                    <a:pt x="3073" y="1496"/>
                  </a:lnTo>
                  <a:lnTo>
                    <a:pt x="3071" y="1496"/>
                  </a:lnTo>
                  <a:lnTo>
                    <a:pt x="3070" y="1496"/>
                  </a:lnTo>
                  <a:lnTo>
                    <a:pt x="3062" y="1495"/>
                  </a:lnTo>
                  <a:lnTo>
                    <a:pt x="3061" y="1495"/>
                  </a:lnTo>
                  <a:lnTo>
                    <a:pt x="3061" y="1493"/>
                  </a:lnTo>
                  <a:lnTo>
                    <a:pt x="3060" y="1487"/>
                  </a:lnTo>
                  <a:lnTo>
                    <a:pt x="3054" y="1483"/>
                  </a:lnTo>
                  <a:lnTo>
                    <a:pt x="3048" y="1483"/>
                  </a:lnTo>
                  <a:lnTo>
                    <a:pt x="3046" y="1483"/>
                  </a:lnTo>
                  <a:lnTo>
                    <a:pt x="3045" y="1483"/>
                  </a:lnTo>
                  <a:lnTo>
                    <a:pt x="3025" y="1502"/>
                  </a:lnTo>
                  <a:lnTo>
                    <a:pt x="3021" y="1504"/>
                  </a:lnTo>
                  <a:lnTo>
                    <a:pt x="3012" y="1505"/>
                  </a:lnTo>
                  <a:lnTo>
                    <a:pt x="2982" y="1514"/>
                  </a:lnTo>
                  <a:lnTo>
                    <a:pt x="2985" y="1519"/>
                  </a:lnTo>
                  <a:lnTo>
                    <a:pt x="2985" y="1520"/>
                  </a:lnTo>
                  <a:lnTo>
                    <a:pt x="2980" y="1531"/>
                  </a:lnTo>
                  <a:lnTo>
                    <a:pt x="2967" y="1550"/>
                  </a:lnTo>
                  <a:lnTo>
                    <a:pt x="2967" y="1551"/>
                  </a:lnTo>
                  <a:lnTo>
                    <a:pt x="2951" y="1557"/>
                  </a:lnTo>
                  <a:lnTo>
                    <a:pt x="2915" y="1592"/>
                  </a:lnTo>
                  <a:lnTo>
                    <a:pt x="2901" y="1599"/>
                  </a:lnTo>
                  <a:lnTo>
                    <a:pt x="2874" y="1634"/>
                  </a:lnTo>
                  <a:lnTo>
                    <a:pt x="2874" y="1635"/>
                  </a:lnTo>
                  <a:lnTo>
                    <a:pt x="2873" y="1647"/>
                  </a:lnTo>
                  <a:lnTo>
                    <a:pt x="2873" y="1657"/>
                  </a:lnTo>
                  <a:lnTo>
                    <a:pt x="2873" y="1659"/>
                  </a:lnTo>
                  <a:lnTo>
                    <a:pt x="2873" y="1660"/>
                  </a:lnTo>
                  <a:lnTo>
                    <a:pt x="2874" y="1660"/>
                  </a:lnTo>
                  <a:lnTo>
                    <a:pt x="2874" y="1660"/>
                  </a:lnTo>
                  <a:lnTo>
                    <a:pt x="2874" y="1657"/>
                  </a:lnTo>
                  <a:lnTo>
                    <a:pt x="2876" y="1657"/>
                  </a:lnTo>
                  <a:lnTo>
                    <a:pt x="2882" y="1656"/>
                  </a:lnTo>
                  <a:lnTo>
                    <a:pt x="2883" y="1656"/>
                  </a:lnTo>
                  <a:lnTo>
                    <a:pt x="2889" y="1657"/>
                  </a:lnTo>
                  <a:lnTo>
                    <a:pt x="2889" y="1659"/>
                  </a:lnTo>
                  <a:lnTo>
                    <a:pt x="2891" y="1660"/>
                  </a:lnTo>
                  <a:lnTo>
                    <a:pt x="2891" y="1662"/>
                  </a:lnTo>
                  <a:lnTo>
                    <a:pt x="2889" y="1662"/>
                  </a:lnTo>
                  <a:lnTo>
                    <a:pt x="2894" y="1666"/>
                  </a:lnTo>
                  <a:lnTo>
                    <a:pt x="2895" y="1669"/>
                  </a:lnTo>
                  <a:lnTo>
                    <a:pt x="2898" y="1671"/>
                  </a:lnTo>
                  <a:lnTo>
                    <a:pt x="2909" y="1675"/>
                  </a:lnTo>
                  <a:lnTo>
                    <a:pt x="2919" y="1678"/>
                  </a:lnTo>
                  <a:lnTo>
                    <a:pt x="2922" y="1683"/>
                  </a:lnTo>
                  <a:lnTo>
                    <a:pt x="2939" y="1689"/>
                  </a:lnTo>
                  <a:lnTo>
                    <a:pt x="2939" y="1690"/>
                  </a:lnTo>
                  <a:lnTo>
                    <a:pt x="2940" y="1690"/>
                  </a:lnTo>
                  <a:lnTo>
                    <a:pt x="2945" y="1701"/>
                  </a:lnTo>
                  <a:lnTo>
                    <a:pt x="2946" y="1704"/>
                  </a:lnTo>
                  <a:lnTo>
                    <a:pt x="2954" y="1732"/>
                  </a:lnTo>
                  <a:lnTo>
                    <a:pt x="2957" y="1741"/>
                  </a:lnTo>
                  <a:lnTo>
                    <a:pt x="2958" y="1744"/>
                  </a:lnTo>
                  <a:lnTo>
                    <a:pt x="2965" y="1763"/>
                  </a:lnTo>
                  <a:lnTo>
                    <a:pt x="2976" y="1783"/>
                  </a:lnTo>
                  <a:lnTo>
                    <a:pt x="2979" y="1787"/>
                  </a:lnTo>
                  <a:lnTo>
                    <a:pt x="2979" y="1804"/>
                  </a:lnTo>
                  <a:lnTo>
                    <a:pt x="2976" y="1811"/>
                  </a:lnTo>
                  <a:lnTo>
                    <a:pt x="2976" y="1813"/>
                  </a:lnTo>
                  <a:lnTo>
                    <a:pt x="2976" y="1814"/>
                  </a:lnTo>
                  <a:lnTo>
                    <a:pt x="2976" y="1816"/>
                  </a:lnTo>
                  <a:lnTo>
                    <a:pt x="2977" y="1816"/>
                  </a:lnTo>
                  <a:lnTo>
                    <a:pt x="2982" y="1818"/>
                  </a:lnTo>
                  <a:lnTo>
                    <a:pt x="3000" y="1829"/>
                  </a:lnTo>
                  <a:lnTo>
                    <a:pt x="3003" y="1829"/>
                  </a:lnTo>
                  <a:lnTo>
                    <a:pt x="3004" y="1829"/>
                  </a:lnTo>
                  <a:lnTo>
                    <a:pt x="3007" y="1830"/>
                  </a:lnTo>
                  <a:lnTo>
                    <a:pt x="3007" y="1832"/>
                  </a:lnTo>
                  <a:lnTo>
                    <a:pt x="3013" y="1835"/>
                  </a:lnTo>
                  <a:lnTo>
                    <a:pt x="3040" y="1869"/>
                  </a:lnTo>
                  <a:lnTo>
                    <a:pt x="3043" y="1883"/>
                  </a:lnTo>
                  <a:lnTo>
                    <a:pt x="3043" y="1886"/>
                  </a:lnTo>
                  <a:lnTo>
                    <a:pt x="3043" y="1887"/>
                  </a:lnTo>
                  <a:lnTo>
                    <a:pt x="3042" y="1887"/>
                  </a:lnTo>
                  <a:lnTo>
                    <a:pt x="3040" y="1887"/>
                  </a:lnTo>
                  <a:lnTo>
                    <a:pt x="3033" y="1886"/>
                  </a:lnTo>
                  <a:lnTo>
                    <a:pt x="3028" y="1884"/>
                  </a:lnTo>
                  <a:lnTo>
                    <a:pt x="3027" y="1884"/>
                  </a:lnTo>
                  <a:lnTo>
                    <a:pt x="3027" y="1883"/>
                  </a:lnTo>
                  <a:lnTo>
                    <a:pt x="3022" y="1881"/>
                  </a:lnTo>
                  <a:lnTo>
                    <a:pt x="3016" y="1877"/>
                  </a:lnTo>
                  <a:lnTo>
                    <a:pt x="3015" y="1875"/>
                  </a:lnTo>
                  <a:lnTo>
                    <a:pt x="2970" y="1859"/>
                  </a:lnTo>
                  <a:lnTo>
                    <a:pt x="2964" y="1857"/>
                  </a:lnTo>
                  <a:lnTo>
                    <a:pt x="2963" y="1856"/>
                  </a:lnTo>
                  <a:lnTo>
                    <a:pt x="2957" y="1856"/>
                  </a:lnTo>
                  <a:lnTo>
                    <a:pt x="2954" y="1857"/>
                  </a:lnTo>
                  <a:lnTo>
                    <a:pt x="2952" y="1857"/>
                  </a:lnTo>
                  <a:lnTo>
                    <a:pt x="2946" y="1862"/>
                  </a:lnTo>
                  <a:lnTo>
                    <a:pt x="2945" y="1863"/>
                  </a:lnTo>
                  <a:lnTo>
                    <a:pt x="2945" y="1866"/>
                  </a:lnTo>
                  <a:lnTo>
                    <a:pt x="2943" y="1866"/>
                  </a:lnTo>
                  <a:lnTo>
                    <a:pt x="2940" y="1868"/>
                  </a:lnTo>
                  <a:lnTo>
                    <a:pt x="2937" y="1868"/>
                  </a:lnTo>
                  <a:lnTo>
                    <a:pt x="2937" y="1869"/>
                  </a:lnTo>
                  <a:lnTo>
                    <a:pt x="2936" y="1869"/>
                  </a:lnTo>
                  <a:lnTo>
                    <a:pt x="2931" y="1868"/>
                  </a:lnTo>
                  <a:lnTo>
                    <a:pt x="2930" y="1868"/>
                  </a:lnTo>
                  <a:lnTo>
                    <a:pt x="2928" y="1866"/>
                  </a:lnTo>
                  <a:lnTo>
                    <a:pt x="2925" y="1866"/>
                  </a:lnTo>
                  <a:lnTo>
                    <a:pt x="2924" y="1863"/>
                  </a:lnTo>
                  <a:lnTo>
                    <a:pt x="2921" y="1859"/>
                  </a:lnTo>
                  <a:lnTo>
                    <a:pt x="2919" y="1856"/>
                  </a:lnTo>
                  <a:lnTo>
                    <a:pt x="2918" y="1854"/>
                  </a:lnTo>
                  <a:lnTo>
                    <a:pt x="2918" y="1853"/>
                  </a:lnTo>
                  <a:lnTo>
                    <a:pt x="2918" y="1850"/>
                  </a:lnTo>
                  <a:lnTo>
                    <a:pt x="2919" y="1850"/>
                  </a:lnTo>
                  <a:lnTo>
                    <a:pt x="2916" y="1844"/>
                  </a:lnTo>
                  <a:lnTo>
                    <a:pt x="2916" y="1842"/>
                  </a:lnTo>
                  <a:lnTo>
                    <a:pt x="2915" y="1842"/>
                  </a:lnTo>
                  <a:lnTo>
                    <a:pt x="2912" y="1841"/>
                  </a:lnTo>
                  <a:lnTo>
                    <a:pt x="2910" y="1839"/>
                  </a:lnTo>
                  <a:lnTo>
                    <a:pt x="2909" y="1839"/>
                  </a:lnTo>
                  <a:lnTo>
                    <a:pt x="2903" y="1838"/>
                  </a:lnTo>
                  <a:lnTo>
                    <a:pt x="2898" y="1838"/>
                  </a:lnTo>
                  <a:lnTo>
                    <a:pt x="2898" y="1848"/>
                  </a:lnTo>
                  <a:lnTo>
                    <a:pt x="2903" y="1847"/>
                  </a:lnTo>
                  <a:lnTo>
                    <a:pt x="2906" y="1847"/>
                  </a:lnTo>
                  <a:lnTo>
                    <a:pt x="2910" y="1848"/>
                  </a:lnTo>
                  <a:lnTo>
                    <a:pt x="2909" y="1850"/>
                  </a:lnTo>
                  <a:lnTo>
                    <a:pt x="2909" y="1853"/>
                  </a:lnTo>
                  <a:lnTo>
                    <a:pt x="2909" y="1854"/>
                  </a:lnTo>
                  <a:lnTo>
                    <a:pt x="2910" y="1856"/>
                  </a:lnTo>
                  <a:lnTo>
                    <a:pt x="2912" y="1856"/>
                  </a:lnTo>
                  <a:lnTo>
                    <a:pt x="2916" y="1862"/>
                  </a:lnTo>
                  <a:lnTo>
                    <a:pt x="2916" y="1863"/>
                  </a:lnTo>
                  <a:lnTo>
                    <a:pt x="2918" y="1863"/>
                  </a:lnTo>
                  <a:lnTo>
                    <a:pt x="2919" y="1866"/>
                  </a:lnTo>
                  <a:lnTo>
                    <a:pt x="2922" y="1868"/>
                  </a:lnTo>
                  <a:lnTo>
                    <a:pt x="2931" y="1869"/>
                  </a:lnTo>
                  <a:lnTo>
                    <a:pt x="2933" y="1871"/>
                  </a:lnTo>
                  <a:lnTo>
                    <a:pt x="2936" y="1871"/>
                  </a:lnTo>
                  <a:lnTo>
                    <a:pt x="2939" y="1871"/>
                  </a:lnTo>
                  <a:lnTo>
                    <a:pt x="2951" y="1866"/>
                  </a:lnTo>
                  <a:lnTo>
                    <a:pt x="2952" y="1863"/>
                  </a:lnTo>
                  <a:lnTo>
                    <a:pt x="2951" y="1862"/>
                  </a:lnTo>
                  <a:lnTo>
                    <a:pt x="2974" y="1872"/>
                  </a:lnTo>
                  <a:lnTo>
                    <a:pt x="3001" y="1890"/>
                  </a:lnTo>
                  <a:lnTo>
                    <a:pt x="3018" y="1908"/>
                  </a:lnTo>
                  <a:lnTo>
                    <a:pt x="3019" y="1908"/>
                  </a:lnTo>
                  <a:lnTo>
                    <a:pt x="3019" y="1909"/>
                  </a:lnTo>
                  <a:lnTo>
                    <a:pt x="3027" y="1911"/>
                  </a:lnTo>
                  <a:lnTo>
                    <a:pt x="3028" y="1912"/>
                  </a:lnTo>
                  <a:lnTo>
                    <a:pt x="3030" y="1914"/>
                  </a:lnTo>
                  <a:lnTo>
                    <a:pt x="3031" y="1915"/>
                  </a:lnTo>
                  <a:lnTo>
                    <a:pt x="3033" y="1917"/>
                  </a:lnTo>
                  <a:lnTo>
                    <a:pt x="3034" y="1918"/>
                  </a:lnTo>
                  <a:lnTo>
                    <a:pt x="3034" y="1920"/>
                  </a:lnTo>
                  <a:lnTo>
                    <a:pt x="3036" y="1924"/>
                  </a:lnTo>
                  <a:lnTo>
                    <a:pt x="3037" y="1926"/>
                  </a:lnTo>
                  <a:lnTo>
                    <a:pt x="3042" y="1936"/>
                  </a:lnTo>
                  <a:lnTo>
                    <a:pt x="3043" y="1939"/>
                  </a:lnTo>
                  <a:lnTo>
                    <a:pt x="3043" y="1942"/>
                  </a:lnTo>
                  <a:lnTo>
                    <a:pt x="3043" y="1945"/>
                  </a:lnTo>
                  <a:lnTo>
                    <a:pt x="3042" y="1947"/>
                  </a:lnTo>
                  <a:lnTo>
                    <a:pt x="3040" y="1947"/>
                  </a:lnTo>
                  <a:lnTo>
                    <a:pt x="3037" y="1947"/>
                  </a:lnTo>
                  <a:lnTo>
                    <a:pt x="3036" y="1947"/>
                  </a:lnTo>
                  <a:lnTo>
                    <a:pt x="3034" y="1947"/>
                  </a:lnTo>
                  <a:lnTo>
                    <a:pt x="3033" y="1947"/>
                  </a:lnTo>
                  <a:lnTo>
                    <a:pt x="3031" y="1947"/>
                  </a:lnTo>
                  <a:lnTo>
                    <a:pt x="3028" y="1947"/>
                  </a:lnTo>
                  <a:lnTo>
                    <a:pt x="3027" y="1947"/>
                  </a:lnTo>
                  <a:lnTo>
                    <a:pt x="3022" y="1947"/>
                  </a:lnTo>
                  <a:lnTo>
                    <a:pt x="3021" y="1948"/>
                  </a:lnTo>
                  <a:lnTo>
                    <a:pt x="3016" y="1951"/>
                  </a:lnTo>
                  <a:lnTo>
                    <a:pt x="3015" y="1951"/>
                  </a:lnTo>
                  <a:lnTo>
                    <a:pt x="2986" y="1968"/>
                  </a:lnTo>
                  <a:lnTo>
                    <a:pt x="2964" y="1981"/>
                  </a:lnTo>
                  <a:lnTo>
                    <a:pt x="2954" y="1981"/>
                  </a:lnTo>
                  <a:lnTo>
                    <a:pt x="2952" y="1981"/>
                  </a:lnTo>
                  <a:lnTo>
                    <a:pt x="2949" y="1983"/>
                  </a:lnTo>
                  <a:lnTo>
                    <a:pt x="2948" y="1983"/>
                  </a:lnTo>
                  <a:lnTo>
                    <a:pt x="2937" y="1990"/>
                  </a:lnTo>
                  <a:lnTo>
                    <a:pt x="2933" y="1996"/>
                  </a:lnTo>
                  <a:lnTo>
                    <a:pt x="2945" y="1995"/>
                  </a:lnTo>
                  <a:lnTo>
                    <a:pt x="2961" y="1998"/>
                  </a:lnTo>
                  <a:lnTo>
                    <a:pt x="2963" y="2000"/>
                  </a:lnTo>
                  <a:lnTo>
                    <a:pt x="2963" y="2002"/>
                  </a:lnTo>
                  <a:lnTo>
                    <a:pt x="2965" y="2003"/>
                  </a:lnTo>
                  <a:lnTo>
                    <a:pt x="2974" y="2006"/>
                  </a:lnTo>
                  <a:lnTo>
                    <a:pt x="2982" y="1998"/>
                  </a:lnTo>
                  <a:lnTo>
                    <a:pt x="2991" y="1990"/>
                  </a:lnTo>
                  <a:lnTo>
                    <a:pt x="2995" y="1987"/>
                  </a:lnTo>
                  <a:lnTo>
                    <a:pt x="2998" y="1987"/>
                  </a:lnTo>
                  <a:lnTo>
                    <a:pt x="3001" y="1987"/>
                  </a:lnTo>
                  <a:lnTo>
                    <a:pt x="3004" y="1987"/>
                  </a:lnTo>
                  <a:lnTo>
                    <a:pt x="3006" y="1987"/>
                  </a:lnTo>
                  <a:lnTo>
                    <a:pt x="3009" y="1989"/>
                  </a:lnTo>
                  <a:lnTo>
                    <a:pt x="3013" y="1990"/>
                  </a:lnTo>
                  <a:lnTo>
                    <a:pt x="3015" y="1993"/>
                  </a:lnTo>
                  <a:lnTo>
                    <a:pt x="3018" y="1996"/>
                  </a:lnTo>
                  <a:lnTo>
                    <a:pt x="3018" y="1998"/>
                  </a:lnTo>
                  <a:lnTo>
                    <a:pt x="3043" y="2015"/>
                  </a:lnTo>
                  <a:lnTo>
                    <a:pt x="3045" y="2015"/>
                  </a:lnTo>
                  <a:lnTo>
                    <a:pt x="3045" y="2017"/>
                  </a:lnTo>
                  <a:lnTo>
                    <a:pt x="3046" y="2017"/>
                  </a:lnTo>
                  <a:lnTo>
                    <a:pt x="3054" y="2017"/>
                  </a:lnTo>
                  <a:lnTo>
                    <a:pt x="3049" y="2023"/>
                  </a:lnTo>
                  <a:lnTo>
                    <a:pt x="3031" y="2041"/>
                  </a:lnTo>
                  <a:lnTo>
                    <a:pt x="3030" y="2041"/>
                  </a:lnTo>
                  <a:lnTo>
                    <a:pt x="3019" y="2044"/>
                  </a:lnTo>
                  <a:lnTo>
                    <a:pt x="3019" y="2042"/>
                  </a:lnTo>
                  <a:lnTo>
                    <a:pt x="3018" y="2042"/>
                  </a:lnTo>
                  <a:lnTo>
                    <a:pt x="3016" y="2044"/>
                  </a:lnTo>
                  <a:lnTo>
                    <a:pt x="3015" y="2045"/>
                  </a:lnTo>
                  <a:lnTo>
                    <a:pt x="3015" y="2047"/>
                  </a:lnTo>
                  <a:lnTo>
                    <a:pt x="3015" y="2051"/>
                  </a:lnTo>
                  <a:lnTo>
                    <a:pt x="3016" y="2051"/>
                  </a:lnTo>
                  <a:lnTo>
                    <a:pt x="3019" y="2050"/>
                  </a:lnTo>
                  <a:lnTo>
                    <a:pt x="3030" y="2044"/>
                  </a:lnTo>
                  <a:lnTo>
                    <a:pt x="3033" y="2041"/>
                  </a:lnTo>
                  <a:lnTo>
                    <a:pt x="3036" y="2038"/>
                  </a:lnTo>
                  <a:lnTo>
                    <a:pt x="3037" y="2038"/>
                  </a:lnTo>
                  <a:lnTo>
                    <a:pt x="3045" y="2036"/>
                  </a:lnTo>
                  <a:lnTo>
                    <a:pt x="3046" y="2036"/>
                  </a:lnTo>
                  <a:lnTo>
                    <a:pt x="3048" y="2038"/>
                  </a:lnTo>
                  <a:lnTo>
                    <a:pt x="3048" y="2039"/>
                  </a:lnTo>
                  <a:lnTo>
                    <a:pt x="3049" y="2039"/>
                  </a:lnTo>
                  <a:lnTo>
                    <a:pt x="3049" y="2063"/>
                  </a:lnTo>
                  <a:lnTo>
                    <a:pt x="3046" y="2068"/>
                  </a:lnTo>
                  <a:lnTo>
                    <a:pt x="3042" y="2069"/>
                  </a:lnTo>
                  <a:lnTo>
                    <a:pt x="3037" y="2068"/>
                  </a:lnTo>
                  <a:lnTo>
                    <a:pt x="3028" y="2059"/>
                  </a:lnTo>
                  <a:lnTo>
                    <a:pt x="3027" y="2059"/>
                  </a:lnTo>
                  <a:lnTo>
                    <a:pt x="3022" y="2059"/>
                  </a:lnTo>
                  <a:lnTo>
                    <a:pt x="3016" y="2068"/>
                  </a:lnTo>
                  <a:lnTo>
                    <a:pt x="3013" y="2072"/>
                  </a:lnTo>
                  <a:lnTo>
                    <a:pt x="3013" y="2074"/>
                  </a:lnTo>
                  <a:lnTo>
                    <a:pt x="3016" y="2074"/>
                  </a:lnTo>
                  <a:lnTo>
                    <a:pt x="3018" y="2074"/>
                  </a:lnTo>
                  <a:lnTo>
                    <a:pt x="3021" y="2072"/>
                  </a:lnTo>
                  <a:lnTo>
                    <a:pt x="3022" y="2072"/>
                  </a:lnTo>
                  <a:lnTo>
                    <a:pt x="3027" y="2074"/>
                  </a:lnTo>
                  <a:lnTo>
                    <a:pt x="3031" y="2080"/>
                  </a:lnTo>
                  <a:lnTo>
                    <a:pt x="3033" y="2084"/>
                  </a:lnTo>
                  <a:lnTo>
                    <a:pt x="3025" y="2133"/>
                  </a:lnTo>
                  <a:lnTo>
                    <a:pt x="2994" y="2138"/>
                  </a:lnTo>
                  <a:lnTo>
                    <a:pt x="2985" y="2153"/>
                  </a:lnTo>
                  <a:lnTo>
                    <a:pt x="2985" y="2154"/>
                  </a:lnTo>
                  <a:lnTo>
                    <a:pt x="2982" y="2154"/>
                  </a:lnTo>
                  <a:lnTo>
                    <a:pt x="2977" y="2153"/>
                  </a:lnTo>
                  <a:lnTo>
                    <a:pt x="2965" y="2150"/>
                  </a:lnTo>
                  <a:lnTo>
                    <a:pt x="2961" y="2148"/>
                  </a:lnTo>
                  <a:lnTo>
                    <a:pt x="2964" y="2151"/>
                  </a:lnTo>
                  <a:lnTo>
                    <a:pt x="2974" y="2163"/>
                  </a:lnTo>
                  <a:lnTo>
                    <a:pt x="2965" y="2187"/>
                  </a:lnTo>
                  <a:lnTo>
                    <a:pt x="2961" y="2196"/>
                  </a:lnTo>
                  <a:lnTo>
                    <a:pt x="2958" y="2197"/>
                  </a:lnTo>
                  <a:lnTo>
                    <a:pt x="2954" y="2211"/>
                  </a:lnTo>
                  <a:lnTo>
                    <a:pt x="2931" y="2238"/>
                  </a:lnTo>
                  <a:lnTo>
                    <a:pt x="2930" y="2238"/>
                  </a:lnTo>
                  <a:lnTo>
                    <a:pt x="2928" y="2238"/>
                  </a:lnTo>
                  <a:lnTo>
                    <a:pt x="2909" y="2236"/>
                  </a:lnTo>
                  <a:lnTo>
                    <a:pt x="2904" y="2236"/>
                  </a:lnTo>
                  <a:lnTo>
                    <a:pt x="2898" y="2238"/>
                  </a:lnTo>
                  <a:lnTo>
                    <a:pt x="2895" y="2239"/>
                  </a:lnTo>
                  <a:lnTo>
                    <a:pt x="2895" y="2241"/>
                  </a:lnTo>
                  <a:lnTo>
                    <a:pt x="2894" y="2248"/>
                  </a:lnTo>
                  <a:lnTo>
                    <a:pt x="2895" y="2250"/>
                  </a:lnTo>
                  <a:lnTo>
                    <a:pt x="2897" y="2251"/>
                  </a:lnTo>
                  <a:lnTo>
                    <a:pt x="2898" y="2253"/>
                  </a:lnTo>
                  <a:lnTo>
                    <a:pt x="2901" y="2251"/>
                  </a:lnTo>
                  <a:lnTo>
                    <a:pt x="2903" y="2251"/>
                  </a:lnTo>
                  <a:lnTo>
                    <a:pt x="2904" y="2250"/>
                  </a:lnTo>
                  <a:lnTo>
                    <a:pt x="2907" y="2251"/>
                  </a:lnTo>
                  <a:lnTo>
                    <a:pt x="2909" y="2253"/>
                  </a:lnTo>
                  <a:lnTo>
                    <a:pt x="2910" y="2253"/>
                  </a:lnTo>
                  <a:lnTo>
                    <a:pt x="2912" y="2262"/>
                  </a:lnTo>
                  <a:lnTo>
                    <a:pt x="2912" y="2263"/>
                  </a:lnTo>
                  <a:lnTo>
                    <a:pt x="2892" y="2290"/>
                  </a:lnTo>
                  <a:lnTo>
                    <a:pt x="2886" y="2293"/>
                  </a:lnTo>
                  <a:lnTo>
                    <a:pt x="2882" y="2290"/>
                  </a:lnTo>
                  <a:lnTo>
                    <a:pt x="2874" y="2285"/>
                  </a:lnTo>
                  <a:lnTo>
                    <a:pt x="2867" y="2282"/>
                  </a:lnTo>
                  <a:lnTo>
                    <a:pt x="2876" y="2294"/>
                  </a:lnTo>
                  <a:lnTo>
                    <a:pt x="2877" y="2296"/>
                  </a:lnTo>
                  <a:lnTo>
                    <a:pt x="2882" y="2297"/>
                  </a:lnTo>
                  <a:lnTo>
                    <a:pt x="2883" y="2297"/>
                  </a:lnTo>
                  <a:lnTo>
                    <a:pt x="2904" y="2293"/>
                  </a:lnTo>
                  <a:lnTo>
                    <a:pt x="2901" y="2309"/>
                  </a:lnTo>
                  <a:lnTo>
                    <a:pt x="2895" y="2332"/>
                  </a:lnTo>
                  <a:lnTo>
                    <a:pt x="2880" y="2321"/>
                  </a:lnTo>
                  <a:lnTo>
                    <a:pt x="2867" y="2333"/>
                  </a:lnTo>
                  <a:lnTo>
                    <a:pt x="2867" y="2335"/>
                  </a:lnTo>
                  <a:lnTo>
                    <a:pt x="2873" y="2338"/>
                  </a:lnTo>
                  <a:lnTo>
                    <a:pt x="2867" y="2354"/>
                  </a:lnTo>
                  <a:lnTo>
                    <a:pt x="2839" y="2391"/>
                  </a:lnTo>
                  <a:lnTo>
                    <a:pt x="2837" y="2393"/>
                  </a:lnTo>
                  <a:lnTo>
                    <a:pt x="2836" y="2394"/>
                  </a:lnTo>
                  <a:lnTo>
                    <a:pt x="2834" y="2396"/>
                  </a:lnTo>
                  <a:lnTo>
                    <a:pt x="2833" y="2396"/>
                  </a:lnTo>
                  <a:lnTo>
                    <a:pt x="2821" y="2391"/>
                  </a:lnTo>
                  <a:lnTo>
                    <a:pt x="2807" y="2385"/>
                  </a:lnTo>
                  <a:lnTo>
                    <a:pt x="2804" y="2390"/>
                  </a:lnTo>
                  <a:lnTo>
                    <a:pt x="2803" y="2396"/>
                  </a:lnTo>
                  <a:lnTo>
                    <a:pt x="2800" y="2396"/>
                  </a:lnTo>
                  <a:lnTo>
                    <a:pt x="2798" y="2402"/>
                  </a:lnTo>
                  <a:lnTo>
                    <a:pt x="2785" y="2399"/>
                  </a:lnTo>
                  <a:lnTo>
                    <a:pt x="2786" y="2402"/>
                  </a:lnTo>
                  <a:lnTo>
                    <a:pt x="2791" y="2405"/>
                  </a:lnTo>
                  <a:lnTo>
                    <a:pt x="2792" y="2405"/>
                  </a:lnTo>
                  <a:lnTo>
                    <a:pt x="2795" y="2405"/>
                  </a:lnTo>
                  <a:lnTo>
                    <a:pt x="2797" y="2405"/>
                  </a:lnTo>
                  <a:lnTo>
                    <a:pt x="2798" y="2403"/>
                  </a:lnTo>
                  <a:lnTo>
                    <a:pt x="2800" y="2403"/>
                  </a:lnTo>
                  <a:lnTo>
                    <a:pt x="2804" y="2408"/>
                  </a:lnTo>
                  <a:lnTo>
                    <a:pt x="2806" y="2411"/>
                  </a:lnTo>
                  <a:lnTo>
                    <a:pt x="2806" y="2412"/>
                  </a:lnTo>
                  <a:lnTo>
                    <a:pt x="2795" y="2420"/>
                  </a:lnTo>
                  <a:lnTo>
                    <a:pt x="2795" y="2418"/>
                  </a:lnTo>
                  <a:lnTo>
                    <a:pt x="2794" y="2421"/>
                  </a:lnTo>
                  <a:lnTo>
                    <a:pt x="2792" y="2426"/>
                  </a:lnTo>
                  <a:lnTo>
                    <a:pt x="2789" y="2427"/>
                  </a:lnTo>
                  <a:lnTo>
                    <a:pt x="2783" y="2433"/>
                  </a:lnTo>
                  <a:lnTo>
                    <a:pt x="2773" y="2439"/>
                  </a:lnTo>
                  <a:lnTo>
                    <a:pt x="2766" y="2441"/>
                  </a:lnTo>
                  <a:lnTo>
                    <a:pt x="2754" y="2448"/>
                  </a:lnTo>
                  <a:lnTo>
                    <a:pt x="2752" y="2450"/>
                  </a:lnTo>
                  <a:lnTo>
                    <a:pt x="2751" y="2455"/>
                  </a:lnTo>
                  <a:lnTo>
                    <a:pt x="2737" y="2454"/>
                  </a:lnTo>
                  <a:lnTo>
                    <a:pt x="2727" y="2458"/>
                  </a:lnTo>
                  <a:lnTo>
                    <a:pt x="2725" y="2469"/>
                  </a:lnTo>
                  <a:lnTo>
                    <a:pt x="2722" y="2482"/>
                  </a:lnTo>
                  <a:lnTo>
                    <a:pt x="2722" y="2485"/>
                  </a:lnTo>
                  <a:lnTo>
                    <a:pt x="2701" y="2503"/>
                  </a:lnTo>
                  <a:lnTo>
                    <a:pt x="2676" y="2511"/>
                  </a:lnTo>
                  <a:lnTo>
                    <a:pt x="2661" y="2515"/>
                  </a:lnTo>
                  <a:lnTo>
                    <a:pt x="2646" y="2517"/>
                  </a:lnTo>
                  <a:lnTo>
                    <a:pt x="2625" y="2515"/>
                  </a:lnTo>
                  <a:lnTo>
                    <a:pt x="2616" y="2514"/>
                  </a:lnTo>
                  <a:lnTo>
                    <a:pt x="2604" y="2517"/>
                  </a:lnTo>
                  <a:lnTo>
                    <a:pt x="2603" y="2520"/>
                  </a:lnTo>
                  <a:lnTo>
                    <a:pt x="2592" y="2529"/>
                  </a:lnTo>
                  <a:lnTo>
                    <a:pt x="2577" y="2536"/>
                  </a:lnTo>
                  <a:lnTo>
                    <a:pt x="2560" y="2530"/>
                  </a:lnTo>
                  <a:lnTo>
                    <a:pt x="2570" y="2538"/>
                  </a:lnTo>
                  <a:lnTo>
                    <a:pt x="2570" y="2542"/>
                  </a:lnTo>
                  <a:lnTo>
                    <a:pt x="2561" y="2545"/>
                  </a:lnTo>
                  <a:lnTo>
                    <a:pt x="2558" y="2545"/>
                  </a:lnTo>
                  <a:lnTo>
                    <a:pt x="2555" y="2545"/>
                  </a:lnTo>
                  <a:lnTo>
                    <a:pt x="2542" y="2544"/>
                  </a:lnTo>
                  <a:lnTo>
                    <a:pt x="2540" y="2544"/>
                  </a:lnTo>
                  <a:lnTo>
                    <a:pt x="2540" y="2542"/>
                  </a:lnTo>
                  <a:lnTo>
                    <a:pt x="2540" y="2539"/>
                  </a:lnTo>
                  <a:lnTo>
                    <a:pt x="2543" y="2536"/>
                  </a:lnTo>
                  <a:lnTo>
                    <a:pt x="2548" y="2533"/>
                  </a:lnTo>
                  <a:lnTo>
                    <a:pt x="2543" y="2532"/>
                  </a:lnTo>
                  <a:lnTo>
                    <a:pt x="2536" y="2536"/>
                  </a:lnTo>
                  <a:lnTo>
                    <a:pt x="2540" y="2532"/>
                  </a:lnTo>
                  <a:lnTo>
                    <a:pt x="2531" y="2517"/>
                  </a:lnTo>
                  <a:lnTo>
                    <a:pt x="2530" y="2517"/>
                  </a:lnTo>
                  <a:lnTo>
                    <a:pt x="2528" y="2515"/>
                  </a:lnTo>
                  <a:lnTo>
                    <a:pt x="2524" y="2514"/>
                  </a:lnTo>
                  <a:lnTo>
                    <a:pt x="2516" y="2497"/>
                  </a:lnTo>
                  <a:lnTo>
                    <a:pt x="2516" y="2496"/>
                  </a:lnTo>
                  <a:lnTo>
                    <a:pt x="2516" y="2494"/>
                  </a:lnTo>
                  <a:lnTo>
                    <a:pt x="2513" y="2494"/>
                  </a:lnTo>
                  <a:lnTo>
                    <a:pt x="2513" y="2496"/>
                  </a:lnTo>
                  <a:lnTo>
                    <a:pt x="2515" y="2497"/>
                  </a:lnTo>
                  <a:lnTo>
                    <a:pt x="2515" y="2500"/>
                  </a:lnTo>
                  <a:lnTo>
                    <a:pt x="2513" y="2505"/>
                  </a:lnTo>
                  <a:lnTo>
                    <a:pt x="2509" y="2505"/>
                  </a:lnTo>
                  <a:lnTo>
                    <a:pt x="2507" y="2505"/>
                  </a:lnTo>
                  <a:lnTo>
                    <a:pt x="2504" y="2506"/>
                  </a:lnTo>
                  <a:lnTo>
                    <a:pt x="2506" y="2506"/>
                  </a:lnTo>
                  <a:lnTo>
                    <a:pt x="2513" y="2515"/>
                  </a:lnTo>
                  <a:lnTo>
                    <a:pt x="2506" y="2515"/>
                  </a:lnTo>
                  <a:lnTo>
                    <a:pt x="2506" y="2517"/>
                  </a:lnTo>
                  <a:lnTo>
                    <a:pt x="2507" y="2517"/>
                  </a:lnTo>
                  <a:lnTo>
                    <a:pt x="2509" y="2518"/>
                  </a:lnTo>
                  <a:lnTo>
                    <a:pt x="2512" y="2518"/>
                  </a:lnTo>
                  <a:lnTo>
                    <a:pt x="2513" y="2520"/>
                  </a:lnTo>
                  <a:lnTo>
                    <a:pt x="2515" y="2521"/>
                  </a:lnTo>
                  <a:lnTo>
                    <a:pt x="2516" y="2523"/>
                  </a:lnTo>
                  <a:lnTo>
                    <a:pt x="2516" y="2524"/>
                  </a:lnTo>
                  <a:lnTo>
                    <a:pt x="2518" y="2530"/>
                  </a:lnTo>
                  <a:lnTo>
                    <a:pt x="2521" y="2545"/>
                  </a:lnTo>
                  <a:lnTo>
                    <a:pt x="2519" y="2549"/>
                  </a:lnTo>
                  <a:lnTo>
                    <a:pt x="2518" y="2554"/>
                  </a:lnTo>
                  <a:lnTo>
                    <a:pt x="2512" y="2557"/>
                  </a:lnTo>
                  <a:lnTo>
                    <a:pt x="2512" y="2554"/>
                  </a:lnTo>
                  <a:lnTo>
                    <a:pt x="2509" y="2554"/>
                  </a:lnTo>
                  <a:lnTo>
                    <a:pt x="2501" y="2544"/>
                  </a:lnTo>
                  <a:lnTo>
                    <a:pt x="2500" y="2542"/>
                  </a:lnTo>
                  <a:lnTo>
                    <a:pt x="2506" y="2551"/>
                  </a:lnTo>
                  <a:lnTo>
                    <a:pt x="2507" y="2554"/>
                  </a:lnTo>
                  <a:lnTo>
                    <a:pt x="2504" y="2554"/>
                  </a:lnTo>
                  <a:lnTo>
                    <a:pt x="2503" y="2554"/>
                  </a:lnTo>
                  <a:lnTo>
                    <a:pt x="2501" y="2554"/>
                  </a:lnTo>
                  <a:lnTo>
                    <a:pt x="2500" y="2558"/>
                  </a:lnTo>
                  <a:lnTo>
                    <a:pt x="2498" y="2560"/>
                  </a:lnTo>
                  <a:lnTo>
                    <a:pt x="2498" y="2563"/>
                  </a:lnTo>
                  <a:lnTo>
                    <a:pt x="2495" y="2564"/>
                  </a:lnTo>
                  <a:lnTo>
                    <a:pt x="2491" y="2561"/>
                  </a:lnTo>
                  <a:lnTo>
                    <a:pt x="2454" y="2582"/>
                  </a:lnTo>
                  <a:lnTo>
                    <a:pt x="2437" y="2587"/>
                  </a:lnTo>
                  <a:lnTo>
                    <a:pt x="2436" y="2587"/>
                  </a:lnTo>
                  <a:lnTo>
                    <a:pt x="2434" y="2587"/>
                  </a:lnTo>
                  <a:lnTo>
                    <a:pt x="2433" y="2585"/>
                  </a:lnTo>
                  <a:lnTo>
                    <a:pt x="2431" y="2582"/>
                  </a:lnTo>
                  <a:lnTo>
                    <a:pt x="2430" y="2579"/>
                  </a:lnTo>
                  <a:lnTo>
                    <a:pt x="2422" y="2581"/>
                  </a:lnTo>
                  <a:lnTo>
                    <a:pt x="2418" y="2581"/>
                  </a:lnTo>
                  <a:lnTo>
                    <a:pt x="2410" y="2590"/>
                  </a:lnTo>
                  <a:lnTo>
                    <a:pt x="2397" y="2600"/>
                  </a:lnTo>
                  <a:lnTo>
                    <a:pt x="2376" y="2602"/>
                  </a:lnTo>
                  <a:lnTo>
                    <a:pt x="2369" y="2602"/>
                  </a:lnTo>
                  <a:lnTo>
                    <a:pt x="2349" y="2608"/>
                  </a:lnTo>
                  <a:lnTo>
                    <a:pt x="2348" y="2608"/>
                  </a:lnTo>
                  <a:lnTo>
                    <a:pt x="2346" y="2608"/>
                  </a:lnTo>
                  <a:lnTo>
                    <a:pt x="2343" y="2608"/>
                  </a:lnTo>
                  <a:lnTo>
                    <a:pt x="2342" y="2608"/>
                  </a:lnTo>
                  <a:lnTo>
                    <a:pt x="2340" y="2608"/>
                  </a:lnTo>
                  <a:lnTo>
                    <a:pt x="2340" y="2609"/>
                  </a:lnTo>
                  <a:lnTo>
                    <a:pt x="2339" y="2609"/>
                  </a:lnTo>
                  <a:lnTo>
                    <a:pt x="2337" y="2612"/>
                  </a:lnTo>
                  <a:lnTo>
                    <a:pt x="2337" y="2614"/>
                  </a:lnTo>
                  <a:lnTo>
                    <a:pt x="2336" y="2614"/>
                  </a:lnTo>
                  <a:lnTo>
                    <a:pt x="2336" y="2615"/>
                  </a:lnTo>
                  <a:lnTo>
                    <a:pt x="2334" y="2617"/>
                  </a:lnTo>
                  <a:lnTo>
                    <a:pt x="2334" y="2618"/>
                  </a:lnTo>
                  <a:lnTo>
                    <a:pt x="2333" y="2620"/>
                  </a:lnTo>
                  <a:lnTo>
                    <a:pt x="2327" y="2620"/>
                  </a:lnTo>
                  <a:lnTo>
                    <a:pt x="2325" y="2620"/>
                  </a:lnTo>
                  <a:lnTo>
                    <a:pt x="2324" y="2620"/>
                  </a:lnTo>
                  <a:lnTo>
                    <a:pt x="2322" y="2620"/>
                  </a:lnTo>
                  <a:lnTo>
                    <a:pt x="2321" y="2620"/>
                  </a:lnTo>
                  <a:lnTo>
                    <a:pt x="2321" y="2617"/>
                  </a:lnTo>
                  <a:lnTo>
                    <a:pt x="2321" y="2614"/>
                  </a:lnTo>
                  <a:lnTo>
                    <a:pt x="2321" y="2609"/>
                  </a:lnTo>
                  <a:lnTo>
                    <a:pt x="2321" y="2608"/>
                  </a:lnTo>
                  <a:lnTo>
                    <a:pt x="2319" y="2608"/>
                  </a:lnTo>
                  <a:lnTo>
                    <a:pt x="2318" y="2608"/>
                  </a:lnTo>
                  <a:lnTo>
                    <a:pt x="2315" y="2614"/>
                  </a:lnTo>
                  <a:lnTo>
                    <a:pt x="2318" y="2615"/>
                  </a:lnTo>
                  <a:lnTo>
                    <a:pt x="2319" y="2617"/>
                  </a:lnTo>
                  <a:lnTo>
                    <a:pt x="2319" y="2618"/>
                  </a:lnTo>
                  <a:lnTo>
                    <a:pt x="2319" y="2621"/>
                  </a:lnTo>
                  <a:lnTo>
                    <a:pt x="2319" y="2623"/>
                  </a:lnTo>
                  <a:lnTo>
                    <a:pt x="2318" y="2623"/>
                  </a:lnTo>
                  <a:lnTo>
                    <a:pt x="2315" y="2627"/>
                  </a:lnTo>
                  <a:lnTo>
                    <a:pt x="2313" y="2627"/>
                  </a:lnTo>
                  <a:lnTo>
                    <a:pt x="2309" y="2630"/>
                  </a:lnTo>
                  <a:lnTo>
                    <a:pt x="2307" y="2630"/>
                  </a:lnTo>
                  <a:lnTo>
                    <a:pt x="2306" y="2632"/>
                  </a:lnTo>
                  <a:lnTo>
                    <a:pt x="2306" y="2632"/>
                  </a:lnTo>
                  <a:lnTo>
                    <a:pt x="2304" y="2635"/>
                  </a:lnTo>
                  <a:lnTo>
                    <a:pt x="2304" y="2637"/>
                  </a:lnTo>
                  <a:lnTo>
                    <a:pt x="2304" y="2645"/>
                  </a:lnTo>
                  <a:lnTo>
                    <a:pt x="2313" y="2658"/>
                  </a:lnTo>
                  <a:lnTo>
                    <a:pt x="2321" y="2663"/>
                  </a:lnTo>
                  <a:lnTo>
                    <a:pt x="2322" y="2663"/>
                  </a:lnTo>
                  <a:lnTo>
                    <a:pt x="2324" y="2663"/>
                  </a:lnTo>
                  <a:lnTo>
                    <a:pt x="2325" y="2664"/>
                  </a:lnTo>
                  <a:lnTo>
                    <a:pt x="2327" y="2669"/>
                  </a:lnTo>
                  <a:lnTo>
                    <a:pt x="2327" y="2670"/>
                  </a:lnTo>
                  <a:lnTo>
                    <a:pt x="2325" y="2672"/>
                  </a:lnTo>
                  <a:lnTo>
                    <a:pt x="2325" y="2673"/>
                  </a:lnTo>
                  <a:lnTo>
                    <a:pt x="2322" y="2676"/>
                  </a:lnTo>
                  <a:lnTo>
                    <a:pt x="2319" y="2681"/>
                  </a:lnTo>
                  <a:lnTo>
                    <a:pt x="2313" y="2684"/>
                  </a:lnTo>
                  <a:lnTo>
                    <a:pt x="2310" y="2685"/>
                  </a:lnTo>
                  <a:lnTo>
                    <a:pt x="2304" y="2685"/>
                  </a:lnTo>
                  <a:lnTo>
                    <a:pt x="2300" y="2685"/>
                  </a:lnTo>
                  <a:lnTo>
                    <a:pt x="2288" y="2679"/>
                  </a:lnTo>
                  <a:lnTo>
                    <a:pt x="2285" y="2676"/>
                  </a:lnTo>
                  <a:lnTo>
                    <a:pt x="2285" y="2675"/>
                  </a:lnTo>
                  <a:lnTo>
                    <a:pt x="2272" y="2642"/>
                  </a:lnTo>
                  <a:lnTo>
                    <a:pt x="2272" y="2640"/>
                  </a:lnTo>
                  <a:lnTo>
                    <a:pt x="2273" y="2627"/>
                  </a:lnTo>
                  <a:lnTo>
                    <a:pt x="2273" y="2624"/>
                  </a:lnTo>
                  <a:lnTo>
                    <a:pt x="2279" y="2615"/>
                  </a:lnTo>
                  <a:lnTo>
                    <a:pt x="2291" y="2603"/>
                  </a:lnTo>
                  <a:lnTo>
                    <a:pt x="2282" y="2603"/>
                  </a:lnTo>
                  <a:lnTo>
                    <a:pt x="2258" y="2603"/>
                  </a:lnTo>
                  <a:lnTo>
                    <a:pt x="2257" y="2603"/>
                  </a:lnTo>
                  <a:lnTo>
                    <a:pt x="2243" y="2606"/>
                  </a:lnTo>
                  <a:lnTo>
                    <a:pt x="2240" y="2606"/>
                  </a:lnTo>
                  <a:lnTo>
                    <a:pt x="2239" y="2606"/>
                  </a:lnTo>
                  <a:lnTo>
                    <a:pt x="2234" y="2605"/>
                  </a:lnTo>
                  <a:lnTo>
                    <a:pt x="2222" y="2590"/>
                  </a:lnTo>
                  <a:lnTo>
                    <a:pt x="2222" y="2591"/>
                  </a:lnTo>
                  <a:lnTo>
                    <a:pt x="2221" y="2593"/>
                  </a:lnTo>
                  <a:lnTo>
                    <a:pt x="2197" y="2596"/>
                  </a:lnTo>
                  <a:lnTo>
                    <a:pt x="2185" y="2599"/>
                  </a:lnTo>
                  <a:lnTo>
                    <a:pt x="2183" y="2600"/>
                  </a:lnTo>
                  <a:lnTo>
                    <a:pt x="2182" y="2602"/>
                  </a:lnTo>
                  <a:lnTo>
                    <a:pt x="2180" y="2602"/>
                  </a:lnTo>
                  <a:lnTo>
                    <a:pt x="2180" y="2600"/>
                  </a:lnTo>
                  <a:lnTo>
                    <a:pt x="2179" y="2596"/>
                  </a:lnTo>
                  <a:lnTo>
                    <a:pt x="2169" y="2596"/>
                  </a:lnTo>
                  <a:lnTo>
                    <a:pt x="2167" y="2596"/>
                  </a:lnTo>
                  <a:lnTo>
                    <a:pt x="2167" y="2599"/>
                  </a:lnTo>
                  <a:lnTo>
                    <a:pt x="2169" y="2600"/>
                  </a:lnTo>
                  <a:lnTo>
                    <a:pt x="2170" y="2602"/>
                  </a:lnTo>
                  <a:lnTo>
                    <a:pt x="2167" y="2603"/>
                  </a:lnTo>
                  <a:lnTo>
                    <a:pt x="2163" y="2605"/>
                  </a:lnTo>
                  <a:lnTo>
                    <a:pt x="2161" y="2605"/>
                  </a:lnTo>
                  <a:lnTo>
                    <a:pt x="2161" y="2603"/>
                  </a:lnTo>
                  <a:lnTo>
                    <a:pt x="2163" y="2602"/>
                  </a:lnTo>
                  <a:lnTo>
                    <a:pt x="2161" y="2600"/>
                  </a:lnTo>
                  <a:lnTo>
                    <a:pt x="2161" y="2599"/>
                  </a:lnTo>
                  <a:lnTo>
                    <a:pt x="2160" y="2599"/>
                  </a:lnTo>
                  <a:lnTo>
                    <a:pt x="2158" y="2599"/>
                  </a:lnTo>
                  <a:lnTo>
                    <a:pt x="2157" y="2600"/>
                  </a:lnTo>
                  <a:lnTo>
                    <a:pt x="2155" y="2599"/>
                  </a:lnTo>
                  <a:lnTo>
                    <a:pt x="2151" y="2594"/>
                  </a:lnTo>
                  <a:lnTo>
                    <a:pt x="2148" y="2596"/>
                  </a:lnTo>
                  <a:lnTo>
                    <a:pt x="2143" y="2597"/>
                  </a:lnTo>
                  <a:lnTo>
                    <a:pt x="2136" y="2599"/>
                  </a:lnTo>
                  <a:lnTo>
                    <a:pt x="2125" y="2597"/>
                  </a:lnTo>
                  <a:lnTo>
                    <a:pt x="2085" y="2572"/>
                  </a:lnTo>
                  <a:lnTo>
                    <a:pt x="2082" y="2569"/>
                  </a:lnTo>
                  <a:lnTo>
                    <a:pt x="2082" y="2561"/>
                  </a:lnTo>
                  <a:lnTo>
                    <a:pt x="2079" y="2548"/>
                  </a:lnTo>
                  <a:lnTo>
                    <a:pt x="2079" y="2529"/>
                  </a:lnTo>
                  <a:lnTo>
                    <a:pt x="2085" y="2526"/>
                  </a:lnTo>
                  <a:lnTo>
                    <a:pt x="2089" y="2517"/>
                  </a:lnTo>
                  <a:lnTo>
                    <a:pt x="2082" y="2512"/>
                  </a:lnTo>
                  <a:lnTo>
                    <a:pt x="2074" y="2509"/>
                  </a:lnTo>
                  <a:lnTo>
                    <a:pt x="2072" y="2508"/>
                  </a:lnTo>
                  <a:lnTo>
                    <a:pt x="2040" y="2503"/>
                  </a:lnTo>
                  <a:lnTo>
                    <a:pt x="2027" y="2505"/>
                  </a:lnTo>
                  <a:lnTo>
                    <a:pt x="2010" y="2491"/>
                  </a:lnTo>
                  <a:lnTo>
                    <a:pt x="2000" y="2484"/>
                  </a:lnTo>
                  <a:lnTo>
                    <a:pt x="1997" y="2476"/>
                  </a:lnTo>
                  <a:lnTo>
                    <a:pt x="1991" y="2482"/>
                  </a:lnTo>
                  <a:lnTo>
                    <a:pt x="1979" y="2487"/>
                  </a:lnTo>
                  <a:lnTo>
                    <a:pt x="1972" y="2490"/>
                  </a:lnTo>
                  <a:lnTo>
                    <a:pt x="1964" y="2496"/>
                  </a:lnTo>
                  <a:lnTo>
                    <a:pt x="1964" y="2497"/>
                  </a:lnTo>
                  <a:lnTo>
                    <a:pt x="1967" y="2505"/>
                  </a:lnTo>
                  <a:lnTo>
                    <a:pt x="1963" y="2509"/>
                  </a:lnTo>
                  <a:lnTo>
                    <a:pt x="1960" y="2515"/>
                  </a:lnTo>
                  <a:lnTo>
                    <a:pt x="1958" y="2515"/>
                  </a:lnTo>
                  <a:lnTo>
                    <a:pt x="1936" y="2524"/>
                  </a:lnTo>
                  <a:lnTo>
                    <a:pt x="1934" y="2524"/>
                  </a:lnTo>
                  <a:lnTo>
                    <a:pt x="1930" y="2523"/>
                  </a:lnTo>
                  <a:lnTo>
                    <a:pt x="1930" y="2520"/>
                  </a:lnTo>
                  <a:lnTo>
                    <a:pt x="1928" y="2518"/>
                  </a:lnTo>
                  <a:lnTo>
                    <a:pt x="1928" y="2515"/>
                  </a:lnTo>
                  <a:lnTo>
                    <a:pt x="1927" y="2515"/>
                  </a:lnTo>
                  <a:lnTo>
                    <a:pt x="1919" y="2517"/>
                  </a:lnTo>
                  <a:lnTo>
                    <a:pt x="1916" y="2520"/>
                  </a:lnTo>
                  <a:lnTo>
                    <a:pt x="1915" y="2524"/>
                  </a:lnTo>
                  <a:lnTo>
                    <a:pt x="1915" y="2526"/>
                  </a:lnTo>
                  <a:lnTo>
                    <a:pt x="1913" y="2532"/>
                  </a:lnTo>
                  <a:lnTo>
                    <a:pt x="1913" y="2536"/>
                  </a:lnTo>
                  <a:lnTo>
                    <a:pt x="1909" y="2538"/>
                  </a:lnTo>
                  <a:lnTo>
                    <a:pt x="1891" y="2517"/>
                  </a:lnTo>
                  <a:lnTo>
                    <a:pt x="1876" y="2520"/>
                  </a:lnTo>
                  <a:lnTo>
                    <a:pt x="1860" y="2533"/>
                  </a:lnTo>
                  <a:lnTo>
                    <a:pt x="1854" y="2541"/>
                  </a:lnTo>
                  <a:lnTo>
                    <a:pt x="1852" y="2542"/>
                  </a:lnTo>
                  <a:lnTo>
                    <a:pt x="1851" y="2542"/>
                  </a:lnTo>
                  <a:lnTo>
                    <a:pt x="1845" y="2539"/>
                  </a:lnTo>
                  <a:lnTo>
                    <a:pt x="1843" y="2533"/>
                  </a:lnTo>
                  <a:lnTo>
                    <a:pt x="1840" y="2533"/>
                  </a:lnTo>
                  <a:lnTo>
                    <a:pt x="1840" y="2532"/>
                  </a:lnTo>
                  <a:lnTo>
                    <a:pt x="1840" y="2530"/>
                  </a:lnTo>
                  <a:lnTo>
                    <a:pt x="1819" y="2518"/>
                  </a:lnTo>
                  <a:lnTo>
                    <a:pt x="1818" y="2518"/>
                  </a:lnTo>
                  <a:lnTo>
                    <a:pt x="1816" y="2518"/>
                  </a:lnTo>
                  <a:lnTo>
                    <a:pt x="1815" y="2520"/>
                  </a:lnTo>
                  <a:lnTo>
                    <a:pt x="1815" y="2524"/>
                  </a:lnTo>
                  <a:lnTo>
                    <a:pt x="1812" y="2527"/>
                  </a:lnTo>
                  <a:lnTo>
                    <a:pt x="1812" y="2529"/>
                  </a:lnTo>
                  <a:lnTo>
                    <a:pt x="1803" y="2539"/>
                  </a:lnTo>
                  <a:lnTo>
                    <a:pt x="1795" y="2544"/>
                  </a:lnTo>
                  <a:lnTo>
                    <a:pt x="1794" y="2544"/>
                  </a:lnTo>
                  <a:lnTo>
                    <a:pt x="1794" y="2542"/>
                  </a:lnTo>
                  <a:lnTo>
                    <a:pt x="1792" y="2542"/>
                  </a:lnTo>
                  <a:lnTo>
                    <a:pt x="1789" y="2541"/>
                  </a:lnTo>
                  <a:lnTo>
                    <a:pt x="1773" y="2538"/>
                  </a:lnTo>
                  <a:lnTo>
                    <a:pt x="1770" y="2538"/>
                  </a:lnTo>
                  <a:lnTo>
                    <a:pt x="1769" y="2538"/>
                  </a:lnTo>
                  <a:lnTo>
                    <a:pt x="1767" y="2539"/>
                  </a:lnTo>
                  <a:lnTo>
                    <a:pt x="1766" y="2541"/>
                  </a:lnTo>
                  <a:lnTo>
                    <a:pt x="1757" y="2555"/>
                  </a:lnTo>
                  <a:lnTo>
                    <a:pt x="1763" y="2570"/>
                  </a:lnTo>
                  <a:lnTo>
                    <a:pt x="1773" y="2582"/>
                  </a:lnTo>
                  <a:lnTo>
                    <a:pt x="1773" y="2594"/>
                  </a:lnTo>
                  <a:lnTo>
                    <a:pt x="1769" y="2617"/>
                  </a:lnTo>
                  <a:lnTo>
                    <a:pt x="1763" y="2623"/>
                  </a:lnTo>
                  <a:lnTo>
                    <a:pt x="1749" y="2623"/>
                  </a:lnTo>
                  <a:lnTo>
                    <a:pt x="1740" y="2614"/>
                  </a:lnTo>
                  <a:lnTo>
                    <a:pt x="1734" y="2603"/>
                  </a:lnTo>
                  <a:lnTo>
                    <a:pt x="1733" y="2600"/>
                  </a:lnTo>
                  <a:lnTo>
                    <a:pt x="1731" y="2587"/>
                  </a:lnTo>
                  <a:lnTo>
                    <a:pt x="1718" y="2593"/>
                  </a:lnTo>
                  <a:lnTo>
                    <a:pt x="1689" y="2606"/>
                  </a:lnTo>
                  <a:lnTo>
                    <a:pt x="1673" y="2609"/>
                  </a:lnTo>
                  <a:lnTo>
                    <a:pt x="1672" y="2609"/>
                  </a:lnTo>
                  <a:lnTo>
                    <a:pt x="1670" y="2608"/>
                  </a:lnTo>
                  <a:lnTo>
                    <a:pt x="1669" y="2603"/>
                  </a:lnTo>
                  <a:lnTo>
                    <a:pt x="1658" y="2590"/>
                  </a:lnTo>
                  <a:lnTo>
                    <a:pt x="1658" y="2588"/>
                  </a:lnTo>
                  <a:lnTo>
                    <a:pt x="1657" y="2584"/>
                  </a:lnTo>
                  <a:lnTo>
                    <a:pt x="1657" y="2582"/>
                  </a:lnTo>
                  <a:lnTo>
                    <a:pt x="1658" y="2567"/>
                  </a:lnTo>
                  <a:lnTo>
                    <a:pt x="1627" y="2561"/>
                  </a:lnTo>
                  <a:lnTo>
                    <a:pt x="1625" y="2561"/>
                  </a:lnTo>
                  <a:lnTo>
                    <a:pt x="1622" y="2564"/>
                  </a:lnTo>
                  <a:lnTo>
                    <a:pt x="1621" y="2564"/>
                  </a:lnTo>
                  <a:lnTo>
                    <a:pt x="1613" y="2564"/>
                  </a:lnTo>
                  <a:lnTo>
                    <a:pt x="1612" y="2564"/>
                  </a:lnTo>
                  <a:lnTo>
                    <a:pt x="1609" y="2561"/>
                  </a:lnTo>
                  <a:lnTo>
                    <a:pt x="1609" y="2560"/>
                  </a:lnTo>
                  <a:lnTo>
                    <a:pt x="1607" y="2560"/>
                  </a:lnTo>
                  <a:lnTo>
                    <a:pt x="1618" y="2523"/>
                  </a:lnTo>
                  <a:lnTo>
                    <a:pt x="1622" y="2518"/>
                  </a:lnTo>
                  <a:lnTo>
                    <a:pt x="1625" y="2512"/>
                  </a:lnTo>
                  <a:lnTo>
                    <a:pt x="1612" y="2497"/>
                  </a:lnTo>
                  <a:lnTo>
                    <a:pt x="1610" y="2497"/>
                  </a:lnTo>
                  <a:lnTo>
                    <a:pt x="1603" y="2497"/>
                  </a:lnTo>
                  <a:lnTo>
                    <a:pt x="1603" y="2496"/>
                  </a:lnTo>
                  <a:lnTo>
                    <a:pt x="1592" y="2490"/>
                  </a:lnTo>
                  <a:lnTo>
                    <a:pt x="1586" y="2453"/>
                  </a:lnTo>
                  <a:lnTo>
                    <a:pt x="1588" y="2430"/>
                  </a:lnTo>
                  <a:lnTo>
                    <a:pt x="1589" y="2424"/>
                  </a:lnTo>
                  <a:lnTo>
                    <a:pt x="1572" y="2430"/>
                  </a:lnTo>
                  <a:lnTo>
                    <a:pt x="1552" y="2427"/>
                  </a:lnTo>
                  <a:lnTo>
                    <a:pt x="1533" y="2432"/>
                  </a:lnTo>
                  <a:lnTo>
                    <a:pt x="1525" y="2439"/>
                  </a:lnTo>
                  <a:lnTo>
                    <a:pt x="1516" y="2442"/>
                  </a:lnTo>
                  <a:lnTo>
                    <a:pt x="1513" y="2444"/>
                  </a:lnTo>
                  <a:lnTo>
                    <a:pt x="1504" y="2441"/>
                  </a:lnTo>
                  <a:lnTo>
                    <a:pt x="1504" y="2439"/>
                  </a:lnTo>
                  <a:lnTo>
                    <a:pt x="1504" y="2438"/>
                  </a:lnTo>
                  <a:lnTo>
                    <a:pt x="1507" y="2435"/>
                  </a:lnTo>
                  <a:lnTo>
                    <a:pt x="1516" y="2427"/>
                  </a:lnTo>
                  <a:lnTo>
                    <a:pt x="1518" y="2426"/>
                  </a:lnTo>
                  <a:lnTo>
                    <a:pt x="1518" y="2424"/>
                  </a:lnTo>
                  <a:lnTo>
                    <a:pt x="1519" y="2417"/>
                  </a:lnTo>
                  <a:lnTo>
                    <a:pt x="1518" y="2417"/>
                  </a:lnTo>
                  <a:lnTo>
                    <a:pt x="1516" y="2409"/>
                  </a:lnTo>
                  <a:lnTo>
                    <a:pt x="1513" y="2405"/>
                  </a:lnTo>
                  <a:lnTo>
                    <a:pt x="1506" y="2397"/>
                  </a:lnTo>
                  <a:lnTo>
                    <a:pt x="1506" y="2385"/>
                  </a:lnTo>
                  <a:lnTo>
                    <a:pt x="1524" y="2348"/>
                  </a:lnTo>
                  <a:lnTo>
                    <a:pt x="1525" y="2348"/>
                  </a:lnTo>
                  <a:lnTo>
                    <a:pt x="1527" y="2348"/>
                  </a:lnTo>
                  <a:lnTo>
                    <a:pt x="1528" y="2353"/>
                  </a:lnTo>
                  <a:lnTo>
                    <a:pt x="1530" y="2353"/>
                  </a:lnTo>
                  <a:lnTo>
                    <a:pt x="1531" y="2350"/>
                  </a:lnTo>
                  <a:lnTo>
                    <a:pt x="1539" y="2345"/>
                  </a:lnTo>
                  <a:lnTo>
                    <a:pt x="1572" y="2311"/>
                  </a:lnTo>
                  <a:lnTo>
                    <a:pt x="1575" y="2299"/>
                  </a:lnTo>
                  <a:lnTo>
                    <a:pt x="1579" y="2279"/>
                  </a:lnTo>
                  <a:lnTo>
                    <a:pt x="1582" y="2266"/>
                  </a:lnTo>
                  <a:lnTo>
                    <a:pt x="1583" y="2256"/>
                  </a:lnTo>
                  <a:lnTo>
                    <a:pt x="1583" y="2251"/>
                  </a:lnTo>
                  <a:lnTo>
                    <a:pt x="1583" y="2242"/>
                  </a:lnTo>
                  <a:lnTo>
                    <a:pt x="1579" y="2190"/>
                  </a:lnTo>
                  <a:lnTo>
                    <a:pt x="1575" y="2185"/>
                  </a:lnTo>
                  <a:lnTo>
                    <a:pt x="1569" y="2181"/>
                  </a:lnTo>
                  <a:lnTo>
                    <a:pt x="1563" y="2180"/>
                  </a:lnTo>
                  <a:lnTo>
                    <a:pt x="1561" y="2181"/>
                  </a:lnTo>
                  <a:lnTo>
                    <a:pt x="1554" y="2184"/>
                  </a:lnTo>
                  <a:lnTo>
                    <a:pt x="1545" y="2165"/>
                  </a:lnTo>
                  <a:lnTo>
                    <a:pt x="1543" y="2157"/>
                  </a:lnTo>
                  <a:lnTo>
                    <a:pt x="1543" y="2150"/>
                  </a:lnTo>
                  <a:lnTo>
                    <a:pt x="1543" y="2148"/>
                  </a:lnTo>
                  <a:lnTo>
                    <a:pt x="1543" y="2147"/>
                  </a:lnTo>
                  <a:lnTo>
                    <a:pt x="1528" y="2130"/>
                  </a:lnTo>
                  <a:lnTo>
                    <a:pt x="1515" y="2120"/>
                  </a:lnTo>
                  <a:lnTo>
                    <a:pt x="1506" y="2117"/>
                  </a:lnTo>
                  <a:lnTo>
                    <a:pt x="1506" y="2118"/>
                  </a:lnTo>
                  <a:lnTo>
                    <a:pt x="1504" y="2118"/>
                  </a:lnTo>
                  <a:lnTo>
                    <a:pt x="1501" y="2127"/>
                  </a:lnTo>
                  <a:lnTo>
                    <a:pt x="1498" y="2135"/>
                  </a:lnTo>
                  <a:lnTo>
                    <a:pt x="1492" y="2139"/>
                  </a:lnTo>
                  <a:lnTo>
                    <a:pt x="1492" y="2139"/>
                  </a:lnTo>
                  <a:lnTo>
                    <a:pt x="1491" y="2139"/>
                  </a:lnTo>
                  <a:lnTo>
                    <a:pt x="1489" y="2138"/>
                  </a:lnTo>
                  <a:lnTo>
                    <a:pt x="1486" y="2136"/>
                  </a:lnTo>
                  <a:lnTo>
                    <a:pt x="1486" y="2136"/>
                  </a:lnTo>
                  <a:lnTo>
                    <a:pt x="1479" y="2132"/>
                  </a:lnTo>
                  <a:lnTo>
                    <a:pt x="1479" y="2132"/>
                  </a:lnTo>
                  <a:lnTo>
                    <a:pt x="1451" y="2127"/>
                  </a:lnTo>
                  <a:lnTo>
                    <a:pt x="1451" y="2127"/>
                  </a:lnTo>
                  <a:lnTo>
                    <a:pt x="1443" y="2126"/>
                  </a:lnTo>
                  <a:lnTo>
                    <a:pt x="1443" y="2126"/>
                  </a:lnTo>
                  <a:lnTo>
                    <a:pt x="1443" y="2126"/>
                  </a:lnTo>
                  <a:lnTo>
                    <a:pt x="1442" y="2127"/>
                  </a:lnTo>
                  <a:lnTo>
                    <a:pt x="1436" y="2129"/>
                  </a:lnTo>
                  <a:lnTo>
                    <a:pt x="1431" y="2129"/>
                  </a:lnTo>
                  <a:lnTo>
                    <a:pt x="1427" y="2129"/>
                  </a:lnTo>
                  <a:lnTo>
                    <a:pt x="1427" y="2129"/>
                  </a:lnTo>
                  <a:lnTo>
                    <a:pt x="1425" y="2129"/>
                  </a:lnTo>
                  <a:lnTo>
                    <a:pt x="1424" y="2126"/>
                  </a:lnTo>
                  <a:lnTo>
                    <a:pt x="1424" y="2126"/>
                  </a:lnTo>
                  <a:lnTo>
                    <a:pt x="1425" y="2123"/>
                  </a:lnTo>
                  <a:lnTo>
                    <a:pt x="1430" y="2117"/>
                  </a:lnTo>
                  <a:lnTo>
                    <a:pt x="1436" y="2109"/>
                  </a:lnTo>
                  <a:lnTo>
                    <a:pt x="1436" y="2109"/>
                  </a:lnTo>
                  <a:lnTo>
                    <a:pt x="1443" y="2103"/>
                  </a:lnTo>
                  <a:lnTo>
                    <a:pt x="1443" y="2103"/>
                  </a:lnTo>
                  <a:lnTo>
                    <a:pt x="1445" y="2102"/>
                  </a:lnTo>
                  <a:lnTo>
                    <a:pt x="1445" y="2100"/>
                  </a:lnTo>
                  <a:lnTo>
                    <a:pt x="1445" y="2100"/>
                  </a:lnTo>
                  <a:lnTo>
                    <a:pt x="1445" y="2097"/>
                  </a:lnTo>
                  <a:lnTo>
                    <a:pt x="1443" y="2096"/>
                  </a:lnTo>
                  <a:lnTo>
                    <a:pt x="1443" y="2096"/>
                  </a:lnTo>
                  <a:lnTo>
                    <a:pt x="1418" y="2062"/>
                  </a:lnTo>
                  <a:lnTo>
                    <a:pt x="1418" y="2062"/>
                  </a:lnTo>
                  <a:lnTo>
                    <a:pt x="1413" y="2054"/>
                  </a:lnTo>
                  <a:lnTo>
                    <a:pt x="1413" y="2054"/>
                  </a:lnTo>
                  <a:lnTo>
                    <a:pt x="1412" y="2054"/>
                  </a:lnTo>
                  <a:lnTo>
                    <a:pt x="1412" y="2053"/>
                  </a:lnTo>
                  <a:lnTo>
                    <a:pt x="1412" y="2053"/>
                  </a:lnTo>
                  <a:lnTo>
                    <a:pt x="1403" y="2057"/>
                  </a:lnTo>
                  <a:lnTo>
                    <a:pt x="1394" y="2063"/>
                  </a:lnTo>
                  <a:lnTo>
                    <a:pt x="1394" y="2063"/>
                  </a:lnTo>
                  <a:lnTo>
                    <a:pt x="1388" y="2068"/>
                  </a:lnTo>
                  <a:lnTo>
                    <a:pt x="1388" y="2068"/>
                  </a:lnTo>
                  <a:lnTo>
                    <a:pt x="1382" y="2071"/>
                  </a:lnTo>
                  <a:lnTo>
                    <a:pt x="1382" y="2071"/>
                  </a:lnTo>
                  <a:lnTo>
                    <a:pt x="1376" y="2083"/>
                  </a:lnTo>
                  <a:lnTo>
                    <a:pt x="1376" y="2083"/>
                  </a:lnTo>
                  <a:lnTo>
                    <a:pt x="1375" y="2083"/>
                  </a:lnTo>
                  <a:lnTo>
                    <a:pt x="1373" y="2083"/>
                  </a:lnTo>
                  <a:lnTo>
                    <a:pt x="1373" y="2083"/>
                  </a:lnTo>
                  <a:lnTo>
                    <a:pt x="1372" y="2084"/>
                  </a:lnTo>
                  <a:lnTo>
                    <a:pt x="1369" y="2084"/>
                  </a:lnTo>
                  <a:lnTo>
                    <a:pt x="1369" y="2084"/>
                  </a:lnTo>
                  <a:lnTo>
                    <a:pt x="1367" y="2084"/>
                  </a:lnTo>
                  <a:lnTo>
                    <a:pt x="1367" y="2083"/>
                  </a:lnTo>
                  <a:lnTo>
                    <a:pt x="1363" y="2083"/>
                  </a:lnTo>
                  <a:lnTo>
                    <a:pt x="1363" y="2083"/>
                  </a:lnTo>
                  <a:lnTo>
                    <a:pt x="1355" y="2078"/>
                  </a:lnTo>
                  <a:lnTo>
                    <a:pt x="1348" y="2077"/>
                  </a:lnTo>
                  <a:lnTo>
                    <a:pt x="1348" y="2077"/>
                  </a:lnTo>
                  <a:lnTo>
                    <a:pt x="1346" y="2077"/>
                  </a:lnTo>
                  <a:lnTo>
                    <a:pt x="1345" y="2077"/>
                  </a:lnTo>
                  <a:lnTo>
                    <a:pt x="1345" y="2077"/>
                  </a:lnTo>
                  <a:lnTo>
                    <a:pt x="1342" y="2075"/>
                  </a:lnTo>
                  <a:lnTo>
                    <a:pt x="1339" y="2075"/>
                  </a:lnTo>
                  <a:lnTo>
                    <a:pt x="1339" y="2075"/>
                  </a:lnTo>
                  <a:lnTo>
                    <a:pt x="1330" y="2071"/>
                  </a:lnTo>
                  <a:lnTo>
                    <a:pt x="1330" y="2071"/>
                  </a:lnTo>
                  <a:lnTo>
                    <a:pt x="1325" y="2065"/>
                  </a:lnTo>
                  <a:lnTo>
                    <a:pt x="1325" y="2065"/>
                  </a:lnTo>
                  <a:lnTo>
                    <a:pt x="1322" y="2063"/>
                  </a:lnTo>
                  <a:lnTo>
                    <a:pt x="1316" y="2071"/>
                  </a:lnTo>
                  <a:lnTo>
                    <a:pt x="1304" y="2081"/>
                  </a:lnTo>
                  <a:lnTo>
                    <a:pt x="1304" y="2081"/>
                  </a:lnTo>
                  <a:lnTo>
                    <a:pt x="1295" y="2089"/>
                  </a:lnTo>
                  <a:lnTo>
                    <a:pt x="1286" y="2096"/>
                  </a:lnTo>
                  <a:lnTo>
                    <a:pt x="1286" y="2096"/>
                  </a:lnTo>
                  <a:lnTo>
                    <a:pt x="1269" y="2106"/>
                  </a:lnTo>
                  <a:lnTo>
                    <a:pt x="1269" y="2106"/>
                  </a:lnTo>
                  <a:lnTo>
                    <a:pt x="1266" y="2108"/>
                  </a:lnTo>
                  <a:lnTo>
                    <a:pt x="1261" y="2109"/>
                  </a:lnTo>
                  <a:lnTo>
                    <a:pt x="1261" y="2109"/>
                  </a:lnTo>
                  <a:lnTo>
                    <a:pt x="1245" y="2115"/>
                  </a:lnTo>
                  <a:lnTo>
                    <a:pt x="1231" y="2120"/>
                  </a:lnTo>
                  <a:lnTo>
                    <a:pt x="1231" y="2120"/>
                  </a:lnTo>
                  <a:lnTo>
                    <a:pt x="1225" y="2127"/>
                  </a:lnTo>
                  <a:lnTo>
                    <a:pt x="1213" y="2144"/>
                  </a:lnTo>
                  <a:lnTo>
                    <a:pt x="1213" y="2144"/>
                  </a:lnTo>
                  <a:lnTo>
                    <a:pt x="1207" y="2153"/>
                  </a:lnTo>
                  <a:lnTo>
                    <a:pt x="1200" y="2160"/>
                  </a:lnTo>
                  <a:lnTo>
                    <a:pt x="1192" y="2168"/>
                  </a:lnTo>
                  <a:lnTo>
                    <a:pt x="1179" y="2171"/>
                  </a:lnTo>
                  <a:lnTo>
                    <a:pt x="1146" y="2175"/>
                  </a:lnTo>
                  <a:lnTo>
                    <a:pt x="1134" y="2174"/>
                  </a:lnTo>
                  <a:lnTo>
                    <a:pt x="1136" y="2163"/>
                  </a:lnTo>
                  <a:lnTo>
                    <a:pt x="1136" y="2162"/>
                  </a:lnTo>
                  <a:lnTo>
                    <a:pt x="1136" y="2160"/>
                  </a:lnTo>
                  <a:lnTo>
                    <a:pt x="1134" y="2160"/>
                  </a:lnTo>
                  <a:lnTo>
                    <a:pt x="1131" y="2159"/>
                  </a:lnTo>
                  <a:lnTo>
                    <a:pt x="1112" y="2151"/>
                  </a:lnTo>
                  <a:lnTo>
                    <a:pt x="1109" y="2151"/>
                  </a:lnTo>
                  <a:lnTo>
                    <a:pt x="1107" y="2151"/>
                  </a:lnTo>
                  <a:lnTo>
                    <a:pt x="1103" y="2156"/>
                  </a:lnTo>
                  <a:lnTo>
                    <a:pt x="1101" y="2157"/>
                  </a:lnTo>
                  <a:lnTo>
                    <a:pt x="1054" y="2151"/>
                  </a:lnTo>
                  <a:lnTo>
                    <a:pt x="1054" y="2150"/>
                  </a:lnTo>
                  <a:lnTo>
                    <a:pt x="1052" y="2150"/>
                  </a:lnTo>
                  <a:lnTo>
                    <a:pt x="1052" y="2148"/>
                  </a:lnTo>
                  <a:lnTo>
                    <a:pt x="1052" y="2147"/>
                  </a:lnTo>
                  <a:lnTo>
                    <a:pt x="1054" y="2145"/>
                  </a:lnTo>
                  <a:lnTo>
                    <a:pt x="1054" y="2144"/>
                  </a:lnTo>
                  <a:lnTo>
                    <a:pt x="1055" y="2144"/>
                  </a:lnTo>
                  <a:lnTo>
                    <a:pt x="1055" y="2142"/>
                  </a:lnTo>
                  <a:lnTo>
                    <a:pt x="1055" y="2139"/>
                  </a:lnTo>
                  <a:lnTo>
                    <a:pt x="1054" y="2138"/>
                  </a:lnTo>
                  <a:lnTo>
                    <a:pt x="1042" y="2135"/>
                  </a:lnTo>
                  <a:lnTo>
                    <a:pt x="1031" y="2133"/>
                  </a:lnTo>
                  <a:lnTo>
                    <a:pt x="1030" y="2133"/>
                  </a:lnTo>
                  <a:lnTo>
                    <a:pt x="1021" y="2136"/>
                  </a:lnTo>
                  <a:lnTo>
                    <a:pt x="1003" y="2147"/>
                  </a:lnTo>
                  <a:lnTo>
                    <a:pt x="998" y="2151"/>
                  </a:lnTo>
                  <a:lnTo>
                    <a:pt x="982" y="2171"/>
                  </a:lnTo>
                  <a:lnTo>
                    <a:pt x="982" y="2172"/>
                  </a:lnTo>
                  <a:lnTo>
                    <a:pt x="964" y="2193"/>
                  </a:lnTo>
                  <a:lnTo>
                    <a:pt x="964" y="2194"/>
                  </a:lnTo>
                  <a:lnTo>
                    <a:pt x="961" y="2203"/>
                  </a:lnTo>
                  <a:lnTo>
                    <a:pt x="961" y="2205"/>
                  </a:lnTo>
                  <a:lnTo>
                    <a:pt x="955" y="2202"/>
                  </a:lnTo>
                  <a:lnTo>
                    <a:pt x="955" y="2202"/>
                  </a:lnTo>
                  <a:lnTo>
                    <a:pt x="952" y="2197"/>
                  </a:lnTo>
                  <a:lnTo>
                    <a:pt x="952" y="2197"/>
                  </a:lnTo>
                  <a:lnTo>
                    <a:pt x="951" y="2193"/>
                  </a:lnTo>
                  <a:lnTo>
                    <a:pt x="951" y="2193"/>
                  </a:lnTo>
                  <a:lnTo>
                    <a:pt x="949" y="2188"/>
                  </a:lnTo>
                  <a:lnTo>
                    <a:pt x="951" y="2187"/>
                  </a:lnTo>
                  <a:lnTo>
                    <a:pt x="952" y="2185"/>
                  </a:lnTo>
                  <a:lnTo>
                    <a:pt x="952" y="2185"/>
                  </a:lnTo>
                  <a:lnTo>
                    <a:pt x="954" y="2184"/>
                  </a:lnTo>
                  <a:lnTo>
                    <a:pt x="955" y="2182"/>
                  </a:lnTo>
                  <a:lnTo>
                    <a:pt x="955" y="2178"/>
                  </a:lnTo>
                  <a:lnTo>
                    <a:pt x="955" y="2178"/>
                  </a:lnTo>
                  <a:lnTo>
                    <a:pt x="955" y="2174"/>
                  </a:lnTo>
                  <a:lnTo>
                    <a:pt x="955" y="2174"/>
                  </a:lnTo>
                  <a:lnTo>
                    <a:pt x="958" y="2168"/>
                  </a:lnTo>
                  <a:lnTo>
                    <a:pt x="958" y="2168"/>
                  </a:lnTo>
                  <a:lnTo>
                    <a:pt x="957" y="2165"/>
                  </a:lnTo>
                  <a:lnTo>
                    <a:pt x="955" y="2163"/>
                  </a:lnTo>
                  <a:lnTo>
                    <a:pt x="955" y="2163"/>
                  </a:lnTo>
                  <a:lnTo>
                    <a:pt x="955" y="2159"/>
                  </a:lnTo>
                  <a:lnTo>
                    <a:pt x="955" y="2156"/>
                  </a:lnTo>
                  <a:lnTo>
                    <a:pt x="951" y="2153"/>
                  </a:lnTo>
                  <a:lnTo>
                    <a:pt x="942" y="2148"/>
                  </a:lnTo>
                  <a:lnTo>
                    <a:pt x="913" y="2160"/>
                  </a:lnTo>
                  <a:lnTo>
                    <a:pt x="912" y="2163"/>
                  </a:lnTo>
                  <a:lnTo>
                    <a:pt x="913" y="2166"/>
                  </a:lnTo>
                  <a:lnTo>
                    <a:pt x="909" y="2166"/>
                  </a:lnTo>
                  <a:lnTo>
                    <a:pt x="909" y="2168"/>
                  </a:lnTo>
                  <a:lnTo>
                    <a:pt x="898" y="2171"/>
                  </a:lnTo>
                  <a:lnTo>
                    <a:pt x="889" y="2171"/>
                  </a:lnTo>
                  <a:lnTo>
                    <a:pt x="881" y="2171"/>
                  </a:lnTo>
                  <a:lnTo>
                    <a:pt x="867" y="2168"/>
                  </a:lnTo>
                  <a:lnTo>
                    <a:pt x="866" y="2166"/>
                  </a:lnTo>
                  <a:lnTo>
                    <a:pt x="863" y="2171"/>
                  </a:lnTo>
                  <a:lnTo>
                    <a:pt x="858" y="2172"/>
                  </a:lnTo>
                  <a:lnTo>
                    <a:pt x="854" y="2172"/>
                  </a:lnTo>
                  <a:lnTo>
                    <a:pt x="852" y="2172"/>
                  </a:lnTo>
                  <a:lnTo>
                    <a:pt x="851" y="2168"/>
                  </a:lnTo>
                  <a:lnTo>
                    <a:pt x="824" y="2153"/>
                  </a:lnTo>
                  <a:lnTo>
                    <a:pt x="810" y="2159"/>
                  </a:lnTo>
                  <a:lnTo>
                    <a:pt x="782" y="2163"/>
                  </a:lnTo>
                  <a:lnTo>
                    <a:pt x="781" y="2163"/>
                  </a:lnTo>
                  <a:lnTo>
                    <a:pt x="779" y="2163"/>
                  </a:lnTo>
                  <a:lnTo>
                    <a:pt x="776" y="2162"/>
                  </a:lnTo>
                  <a:lnTo>
                    <a:pt x="775" y="2162"/>
                  </a:lnTo>
                  <a:lnTo>
                    <a:pt x="772" y="2157"/>
                  </a:lnTo>
                  <a:lnTo>
                    <a:pt x="772" y="2156"/>
                  </a:lnTo>
                  <a:lnTo>
                    <a:pt x="772" y="2151"/>
                  </a:lnTo>
                  <a:lnTo>
                    <a:pt x="772" y="2150"/>
                  </a:lnTo>
                  <a:lnTo>
                    <a:pt x="772" y="2148"/>
                  </a:lnTo>
                  <a:lnTo>
                    <a:pt x="770" y="2147"/>
                  </a:lnTo>
                  <a:lnTo>
                    <a:pt x="769" y="2144"/>
                  </a:lnTo>
                  <a:lnTo>
                    <a:pt x="767" y="2142"/>
                  </a:lnTo>
                  <a:lnTo>
                    <a:pt x="751" y="2135"/>
                  </a:lnTo>
                  <a:lnTo>
                    <a:pt x="746" y="2133"/>
                  </a:lnTo>
                  <a:lnTo>
                    <a:pt x="743" y="2133"/>
                  </a:lnTo>
                  <a:lnTo>
                    <a:pt x="742" y="2133"/>
                  </a:lnTo>
                  <a:lnTo>
                    <a:pt x="740" y="2133"/>
                  </a:lnTo>
                  <a:lnTo>
                    <a:pt x="740" y="2135"/>
                  </a:lnTo>
                  <a:lnTo>
                    <a:pt x="739" y="2136"/>
                  </a:lnTo>
                  <a:lnTo>
                    <a:pt x="737" y="2136"/>
                  </a:lnTo>
                  <a:lnTo>
                    <a:pt x="733" y="2138"/>
                  </a:lnTo>
                  <a:lnTo>
                    <a:pt x="724" y="2133"/>
                  </a:lnTo>
                  <a:lnTo>
                    <a:pt x="722" y="2129"/>
                  </a:lnTo>
                  <a:lnTo>
                    <a:pt x="721" y="2127"/>
                  </a:lnTo>
                  <a:lnTo>
                    <a:pt x="721" y="2124"/>
                  </a:lnTo>
                  <a:lnTo>
                    <a:pt x="721" y="2108"/>
                  </a:lnTo>
                  <a:lnTo>
                    <a:pt x="715" y="2111"/>
                  </a:lnTo>
                  <a:lnTo>
                    <a:pt x="712" y="2114"/>
                  </a:lnTo>
                  <a:lnTo>
                    <a:pt x="707" y="2115"/>
                  </a:lnTo>
                  <a:lnTo>
                    <a:pt x="706" y="2115"/>
                  </a:lnTo>
                  <a:lnTo>
                    <a:pt x="704" y="2115"/>
                  </a:lnTo>
                  <a:lnTo>
                    <a:pt x="673" y="2105"/>
                  </a:lnTo>
                  <a:lnTo>
                    <a:pt x="627" y="2081"/>
                  </a:lnTo>
                  <a:lnTo>
                    <a:pt x="625" y="2080"/>
                  </a:lnTo>
                  <a:lnTo>
                    <a:pt x="616" y="2074"/>
                  </a:lnTo>
                  <a:lnTo>
                    <a:pt x="615" y="2072"/>
                  </a:lnTo>
                  <a:lnTo>
                    <a:pt x="615" y="2071"/>
                  </a:lnTo>
                  <a:lnTo>
                    <a:pt x="615" y="2065"/>
                  </a:lnTo>
                  <a:lnTo>
                    <a:pt x="615" y="2063"/>
                  </a:lnTo>
                  <a:lnTo>
                    <a:pt x="615" y="2062"/>
                  </a:lnTo>
                  <a:lnTo>
                    <a:pt x="613" y="2059"/>
                  </a:lnTo>
                  <a:lnTo>
                    <a:pt x="613" y="2057"/>
                  </a:lnTo>
                  <a:lnTo>
                    <a:pt x="612" y="2054"/>
                  </a:lnTo>
                  <a:lnTo>
                    <a:pt x="604" y="2047"/>
                  </a:lnTo>
                  <a:lnTo>
                    <a:pt x="603" y="2045"/>
                  </a:lnTo>
                  <a:lnTo>
                    <a:pt x="601" y="2044"/>
                  </a:lnTo>
                  <a:lnTo>
                    <a:pt x="597" y="2039"/>
                  </a:lnTo>
                  <a:lnTo>
                    <a:pt x="563" y="2017"/>
                  </a:lnTo>
                  <a:lnTo>
                    <a:pt x="561" y="2015"/>
                  </a:lnTo>
                  <a:lnTo>
                    <a:pt x="560" y="2015"/>
                  </a:lnTo>
                  <a:lnTo>
                    <a:pt x="555" y="2012"/>
                  </a:lnTo>
                  <a:lnTo>
                    <a:pt x="554" y="2011"/>
                  </a:lnTo>
                  <a:lnTo>
                    <a:pt x="549" y="2011"/>
                  </a:lnTo>
                  <a:lnTo>
                    <a:pt x="540" y="2008"/>
                  </a:lnTo>
                  <a:lnTo>
                    <a:pt x="521" y="2002"/>
                  </a:lnTo>
                  <a:lnTo>
                    <a:pt x="513" y="1998"/>
                  </a:lnTo>
                  <a:lnTo>
                    <a:pt x="512" y="1996"/>
                  </a:lnTo>
                  <a:lnTo>
                    <a:pt x="510" y="1993"/>
                  </a:lnTo>
                  <a:lnTo>
                    <a:pt x="507" y="1992"/>
                  </a:lnTo>
                  <a:lnTo>
                    <a:pt x="507" y="1990"/>
                  </a:lnTo>
                  <a:lnTo>
                    <a:pt x="507" y="1989"/>
                  </a:lnTo>
                  <a:lnTo>
                    <a:pt x="504" y="1983"/>
                  </a:lnTo>
                  <a:lnTo>
                    <a:pt x="503" y="1981"/>
                  </a:lnTo>
                  <a:lnTo>
                    <a:pt x="501" y="1981"/>
                  </a:lnTo>
                  <a:lnTo>
                    <a:pt x="490" y="1995"/>
                  </a:lnTo>
                  <a:lnTo>
                    <a:pt x="487" y="1998"/>
                  </a:lnTo>
                  <a:lnTo>
                    <a:pt x="485" y="2002"/>
                  </a:lnTo>
                  <a:lnTo>
                    <a:pt x="479" y="2009"/>
                  </a:lnTo>
                  <a:lnTo>
                    <a:pt x="478" y="2012"/>
                  </a:lnTo>
                  <a:lnTo>
                    <a:pt x="476" y="2012"/>
                  </a:lnTo>
                  <a:lnTo>
                    <a:pt x="472" y="2012"/>
                  </a:lnTo>
                  <a:lnTo>
                    <a:pt x="470" y="2011"/>
                  </a:lnTo>
                  <a:lnTo>
                    <a:pt x="470" y="2011"/>
                  </a:lnTo>
                  <a:lnTo>
                    <a:pt x="467" y="2005"/>
                  </a:lnTo>
                  <a:lnTo>
                    <a:pt x="464" y="2000"/>
                  </a:lnTo>
                  <a:lnTo>
                    <a:pt x="461" y="1996"/>
                  </a:lnTo>
                  <a:lnTo>
                    <a:pt x="461" y="1996"/>
                  </a:lnTo>
                  <a:lnTo>
                    <a:pt x="437" y="1981"/>
                  </a:lnTo>
                  <a:lnTo>
                    <a:pt x="415" y="1966"/>
                  </a:lnTo>
                  <a:lnTo>
                    <a:pt x="415" y="1966"/>
                  </a:lnTo>
                  <a:lnTo>
                    <a:pt x="413" y="1963"/>
                  </a:lnTo>
                  <a:lnTo>
                    <a:pt x="412" y="1960"/>
                  </a:lnTo>
                  <a:lnTo>
                    <a:pt x="410" y="1957"/>
                  </a:lnTo>
                  <a:lnTo>
                    <a:pt x="409" y="1954"/>
                  </a:lnTo>
                  <a:lnTo>
                    <a:pt x="409" y="1954"/>
                  </a:lnTo>
                  <a:lnTo>
                    <a:pt x="351" y="1924"/>
                  </a:lnTo>
                  <a:lnTo>
                    <a:pt x="351" y="1924"/>
                  </a:lnTo>
                  <a:lnTo>
                    <a:pt x="343" y="1923"/>
                  </a:lnTo>
                  <a:lnTo>
                    <a:pt x="331" y="1920"/>
                  </a:lnTo>
                  <a:lnTo>
                    <a:pt x="331" y="1920"/>
                  </a:lnTo>
                  <a:lnTo>
                    <a:pt x="328" y="1917"/>
                  </a:lnTo>
                  <a:lnTo>
                    <a:pt x="324" y="1911"/>
                  </a:lnTo>
                  <a:lnTo>
                    <a:pt x="318" y="1902"/>
                  </a:lnTo>
                  <a:lnTo>
                    <a:pt x="318" y="1902"/>
                  </a:lnTo>
                  <a:lnTo>
                    <a:pt x="319" y="1898"/>
                  </a:lnTo>
                  <a:lnTo>
                    <a:pt x="321" y="1890"/>
                  </a:lnTo>
                  <a:lnTo>
                    <a:pt x="321" y="1890"/>
                  </a:lnTo>
                  <a:lnTo>
                    <a:pt x="318" y="1878"/>
                  </a:lnTo>
                  <a:lnTo>
                    <a:pt x="313" y="1866"/>
                  </a:lnTo>
                  <a:lnTo>
                    <a:pt x="306" y="1850"/>
                  </a:lnTo>
                  <a:lnTo>
                    <a:pt x="303" y="1847"/>
                  </a:lnTo>
                  <a:lnTo>
                    <a:pt x="296" y="1824"/>
                  </a:lnTo>
                  <a:lnTo>
                    <a:pt x="296" y="1824"/>
                  </a:lnTo>
                  <a:lnTo>
                    <a:pt x="297" y="1823"/>
                  </a:lnTo>
                  <a:lnTo>
                    <a:pt x="298" y="1821"/>
                  </a:lnTo>
                  <a:lnTo>
                    <a:pt x="301" y="1821"/>
                  </a:lnTo>
                  <a:lnTo>
                    <a:pt x="301" y="1821"/>
                  </a:lnTo>
                  <a:lnTo>
                    <a:pt x="319" y="1821"/>
                  </a:lnTo>
                  <a:lnTo>
                    <a:pt x="319" y="1821"/>
                  </a:lnTo>
                  <a:lnTo>
                    <a:pt x="319" y="1823"/>
                  </a:lnTo>
                  <a:lnTo>
                    <a:pt x="321" y="1827"/>
                  </a:lnTo>
                  <a:lnTo>
                    <a:pt x="321" y="1827"/>
                  </a:lnTo>
                  <a:lnTo>
                    <a:pt x="327" y="1835"/>
                  </a:lnTo>
                  <a:lnTo>
                    <a:pt x="334" y="1838"/>
                  </a:lnTo>
                  <a:lnTo>
                    <a:pt x="334" y="1838"/>
                  </a:lnTo>
                  <a:lnTo>
                    <a:pt x="364" y="1820"/>
                  </a:lnTo>
                  <a:lnTo>
                    <a:pt x="364" y="1820"/>
                  </a:lnTo>
                  <a:lnTo>
                    <a:pt x="366" y="1818"/>
                  </a:lnTo>
                  <a:lnTo>
                    <a:pt x="367" y="1814"/>
                  </a:lnTo>
                  <a:lnTo>
                    <a:pt x="367" y="1810"/>
                  </a:lnTo>
                  <a:lnTo>
                    <a:pt x="367" y="1810"/>
                  </a:lnTo>
                  <a:lnTo>
                    <a:pt x="352" y="1792"/>
                  </a:lnTo>
                  <a:lnTo>
                    <a:pt x="334" y="1769"/>
                  </a:lnTo>
                  <a:lnTo>
                    <a:pt x="334" y="1769"/>
                  </a:lnTo>
                  <a:lnTo>
                    <a:pt x="331" y="1763"/>
                  </a:lnTo>
                  <a:lnTo>
                    <a:pt x="330" y="1762"/>
                  </a:lnTo>
                  <a:lnTo>
                    <a:pt x="328" y="1759"/>
                  </a:lnTo>
                  <a:lnTo>
                    <a:pt x="328" y="1759"/>
                  </a:lnTo>
                  <a:lnTo>
                    <a:pt x="324" y="1756"/>
                  </a:lnTo>
                  <a:lnTo>
                    <a:pt x="322" y="1750"/>
                  </a:lnTo>
                  <a:lnTo>
                    <a:pt x="322" y="1750"/>
                  </a:lnTo>
                  <a:lnTo>
                    <a:pt x="321" y="1722"/>
                  </a:lnTo>
                  <a:lnTo>
                    <a:pt x="321" y="1722"/>
                  </a:lnTo>
                  <a:lnTo>
                    <a:pt x="324" y="1716"/>
                  </a:lnTo>
                  <a:lnTo>
                    <a:pt x="327" y="1705"/>
                  </a:lnTo>
                  <a:lnTo>
                    <a:pt x="327" y="1705"/>
                  </a:lnTo>
                  <a:lnTo>
                    <a:pt x="333" y="1701"/>
                  </a:lnTo>
                  <a:lnTo>
                    <a:pt x="336" y="1699"/>
                  </a:lnTo>
                  <a:lnTo>
                    <a:pt x="336" y="1696"/>
                  </a:lnTo>
                  <a:lnTo>
                    <a:pt x="336" y="1696"/>
                  </a:lnTo>
                  <a:lnTo>
                    <a:pt x="334" y="1695"/>
                  </a:lnTo>
                  <a:lnTo>
                    <a:pt x="333" y="1692"/>
                  </a:lnTo>
                  <a:lnTo>
                    <a:pt x="328" y="1689"/>
                  </a:lnTo>
                  <a:lnTo>
                    <a:pt x="315" y="1677"/>
                  </a:lnTo>
                  <a:lnTo>
                    <a:pt x="315" y="1677"/>
                  </a:lnTo>
                  <a:lnTo>
                    <a:pt x="312" y="1677"/>
                  </a:lnTo>
                  <a:lnTo>
                    <a:pt x="306" y="1675"/>
                  </a:lnTo>
                  <a:lnTo>
                    <a:pt x="306" y="1675"/>
                  </a:lnTo>
                  <a:lnTo>
                    <a:pt x="300" y="1675"/>
                  </a:lnTo>
                  <a:lnTo>
                    <a:pt x="297" y="1674"/>
                  </a:lnTo>
                  <a:lnTo>
                    <a:pt x="272" y="1622"/>
                  </a:lnTo>
                  <a:lnTo>
                    <a:pt x="269" y="1602"/>
                  </a:lnTo>
                  <a:lnTo>
                    <a:pt x="260" y="1605"/>
                  </a:lnTo>
                  <a:close/>
                </a:path>
              </a:pathLst>
            </a:custGeom>
            <a:solidFill>
              <a:srgbClr val="E86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" name="Rounded Rectangular Callout 2"/>
          <p:cNvSpPr/>
          <p:nvPr/>
        </p:nvSpPr>
        <p:spPr>
          <a:xfrm>
            <a:off x="7498115" y="3295412"/>
            <a:ext cx="1371600" cy="381000"/>
          </a:xfrm>
          <a:prstGeom prst="wedgeRoundRectCallout">
            <a:avLst>
              <a:gd name="adj1" fmla="val -61666"/>
              <a:gd name="adj2" fmla="val -5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Headquarters</a:t>
            </a:r>
          </a:p>
          <a:p>
            <a:pPr algn="ctr"/>
            <a:r>
              <a:rPr lang="en-US" sz="1200" b="1" dirty="0"/>
              <a:t>(Ningbo)</a:t>
            </a:r>
          </a:p>
        </p:txBody>
      </p:sp>
      <p:sp>
        <p:nvSpPr>
          <p:cNvPr id="43" name="Rounded Rectangular Callout 42"/>
          <p:cNvSpPr/>
          <p:nvPr/>
        </p:nvSpPr>
        <p:spPr>
          <a:xfrm>
            <a:off x="7275040" y="2008796"/>
            <a:ext cx="1792760" cy="582004"/>
          </a:xfrm>
          <a:prstGeom prst="wedgeRoundRectCallout">
            <a:avLst>
              <a:gd name="adj1" fmla="val -66774"/>
              <a:gd name="adj2" fmla="val 614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Beijing</a:t>
            </a:r>
          </a:p>
          <a:p>
            <a:pPr algn="ctr"/>
            <a:r>
              <a:rPr lang="en-US" sz="1200" b="1" dirty="0"/>
              <a:t>(Beijing University, Tsinghua University)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7340190" y="2778050"/>
            <a:ext cx="1687450" cy="346150"/>
          </a:xfrm>
          <a:prstGeom prst="wedgeRoundRectCallout">
            <a:avLst>
              <a:gd name="adj1" fmla="val -52895"/>
              <a:gd name="adj2" fmla="val 704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Shanghai</a:t>
            </a:r>
          </a:p>
          <a:p>
            <a:pPr algn="ctr"/>
            <a:r>
              <a:rPr lang="en-US" sz="1200" b="1" dirty="0"/>
              <a:t>(Shanghai University)</a:t>
            </a:r>
          </a:p>
        </p:txBody>
      </p:sp>
      <p:sp>
        <p:nvSpPr>
          <p:cNvPr id="4" name="Oval 3"/>
          <p:cNvSpPr/>
          <p:nvPr/>
        </p:nvSpPr>
        <p:spPr>
          <a:xfrm>
            <a:off x="6894040" y="2655386"/>
            <a:ext cx="76200" cy="878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263990" y="3219730"/>
            <a:ext cx="76200" cy="878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8840" y="3188786"/>
            <a:ext cx="76200" cy="878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21"/>
          <p:cNvGrpSpPr/>
          <p:nvPr/>
        </p:nvGrpSpPr>
        <p:grpSpPr>
          <a:xfrm>
            <a:off x="685799" y="3886200"/>
            <a:ext cx="4023360" cy="269379"/>
            <a:chOff x="304800" y="1001360"/>
            <a:chExt cx="4023360" cy="269379"/>
          </a:xfrm>
        </p:grpSpPr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304800" y="1001360"/>
              <a:ext cx="4023360" cy="250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4371" tIns="42185" rIns="84371" bIns="42185" anchor="ctr"/>
            <a:lstStyle/>
            <a:p>
              <a:pPr marL="130290" indent="-130290" algn="ctr" defTabSz="912030">
                <a:lnSpc>
                  <a:spcPct val="85000"/>
                </a:lnSpc>
                <a:tabLst>
                  <a:tab pos="1709199" algn="r"/>
                  <a:tab pos="1997208" algn="r"/>
                </a:tabLst>
              </a:pPr>
              <a:r>
                <a:rPr lang="en-US" altLang="ko-KR" sz="1600" b="1" dirty="0">
                  <a:solidFill>
                    <a:srgbClr val="263050"/>
                  </a:solidFill>
                  <a:latin typeface="+mj-lt"/>
                  <a:ea typeface="맑은 고딕" pitchFamily="50" charset="-127"/>
                  <a:cs typeface="Arial" panose="020B0604020202020204" pitchFamily="34" charset="0"/>
                </a:rPr>
                <a:t>FOTILE University</a:t>
              </a:r>
            </a:p>
          </p:txBody>
        </p:sp>
        <p:sp>
          <p:nvSpPr>
            <p:cNvPr id="49" name="Line 52"/>
            <p:cNvSpPr>
              <a:spLocks noChangeShapeType="1"/>
            </p:cNvSpPr>
            <p:nvPr/>
          </p:nvSpPr>
          <p:spPr bwMode="auto">
            <a:xfrm>
              <a:off x="304800" y="1270739"/>
              <a:ext cx="4023360" cy="0"/>
            </a:xfrm>
            <a:prstGeom prst="line">
              <a:avLst/>
            </a:prstGeom>
            <a:noFill/>
            <a:ln w="25400">
              <a:solidFill>
                <a:srgbClr val="26305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sz="1600">
                <a:solidFill>
                  <a:srgbClr val="263050"/>
                </a:solidFill>
                <a:latin typeface="+mj-lt"/>
                <a:ea typeface="맑은 고딕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0" name="TextBox 30"/>
          <p:cNvSpPr txBox="1">
            <a:spLocks noChangeArrowheads="1"/>
          </p:cNvSpPr>
          <p:nvPr/>
        </p:nvSpPr>
        <p:spPr bwMode="auto">
          <a:xfrm>
            <a:off x="695323" y="4260512"/>
            <a:ext cx="4013835" cy="13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7432" tIns="0" rIns="71995" bIns="71995">
            <a:noAutofit/>
          </a:bodyPr>
          <a:lstStyle/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Expand the facility to serves as a hub for training employees all across the nation as well as prospective hires and college-related programs</a:t>
            </a:r>
          </a:p>
          <a:p>
            <a:pPr marL="144000" indent="-144000" eaLnBrk="0" hangingPunc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263050"/>
              </a:buClr>
              <a:buSzPct val="100000"/>
              <a:buFont typeface="Wingdings" pitchFamily="2" charset="2"/>
              <a:buChar char="n"/>
              <a:defRPr/>
            </a:pPr>
            <a:r>
              <a:rPr lang="en-US" altLang="ko-KR" sz="1400" dirty="0">
                <a:solidFill>
                  <a:srgbClr val="263050"/>
                </a:solidFill>
                <a:latin typeface="+mj-lt"/>
                <a:ea typeface="Arial Unicode MS" pitchFamily="50" charset="-127"/>
                <a:cs typeface="Arial" panose="020B0604020202020204" pitchFamily="34" charset="0"/>
              </a:rPr>
              <a:t> Provide students with more on-the-job experience to give them chance to assess the cultural fit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2566411915"/>
              </p:ext>
            </p:extLst>
          </p:nvPr>
        </p:nvGraphicFramePr>
        <p:xfrm>
          <a:off x="5486400" y="6231142"/>
          <a:ext cx="3578014" cy="322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76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FOTILE’s Next Steps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Agenda&amp;quot;&quot;/&gt;&lt;property id=&quot;20307&quot; value=&quot;258&quot;/&gt;&lt;/object&gt;&lt;object type=&quot;3&quot; unique_id=&quot;41392&quot;&gt;&lt;property id=&quot;20148&quot; value=&quot;5&quot;/&gt;&lt;property id=&quot;20300&quot; value=&quot;Slide 3 - &amp;quot;Overview: FOTILE’s steps to becoming the premier global business&amp;quot;&quot;/&gt;&lt;property id=&quot;20307&quot; value=&quot;274&quot;/&gt;&lt;/object&gt;&lt;object type=&quot;3&quot; unique_id=&quot;42477&quot;&gt;&lt;property id=&quot;20148&quot; value=&quot;5&quot;/&gt;&lt;property id=&quot;20300&quot; value=&quot;Slide 4 - &amp;quot;FOTILE’s competitive advantages and limitations&amp;quot;&quot;/&gt;&lt;property id=&quot;20307&quot; value=&quot;275&quot;/&gt;&lt;/object&gt;&lt;object type=&quot;3&quot; unique_id=&quot;43838&quot;&gt;&lt;property id=&quot;20148&quot; value=&quot;5&quot;/&gt;&lt;property id=&quot;20300&quot; value=&quot;Slide 5 - &amp;quot;Redefining company values: what Confucianism says about profits and business growth?&amp;quot;&quot;/&gt;&lt;property id=&quot;20307&quot; value=&quot;276&quot;/&gt;&lt;/object&gt;&lt;object type=&quot;3&quot; unique_id=&quot;43839&quot;&gt;&lt;property id=&quot;20148&quot; value=&quot;5&quot;/&gt;&lt;property id=&quot;20300&quot; value=&quot;Slide 6 - &amp;quot;Build Confucius Institute into the heart of company’s culture&amp;quot;&quot;/&gt;&lt;property id=&quot;20307&quot; value=&quot;277&quot;/&gt;&lt;/object&gt;&lt;object type=&quot;3&quot; unique_id=&quot;45974&quot;&gt;&lt;property id=&quot;20148&quot; value=&quot;5&quot;/&gt;&lt;property id=&quot;20300&quot; value=&quot;Slide 7 - &amp;quot;Motivate employees through effective HR policies&amp;quot;&quot;/&gt;&lt;property id=&quot;20307&quot; value=&quot;278&quot;/&gt;&lt;/object&gt;&lt;object type=&quot;3&quot; unique_id=&quot;46182&quot;&gt;&lt;property id=&quot;20148&quot; value=&quot;5&quot;/&gt;&lt;property id=&quot;20300&quot; value=&quot;Slide 8 - &amp;quot;Harmony with the good of the society: FOTILE’s stakeholders&amp;quot;&quot;/&gt;&lt;property id=&quot;20307&quot; value=&quot;279&quot;/&gt;&lt;/object&gt;&lt;object type=&quot;3&quot; unique_id=&quot;47565&quot;&gt;&lt;property id=&quot;20148&quot; value=&quot;5&quot;/&gt;&lt;property id=&quot;20300&quot; value=&quot;Slide 9 - &amp;quot;Recruit and inject new talent for fresh ideas&amp;quot;&quot;/&gt;&lt;property id=&quot;20307&quot; value=&quot;280&quot;/&gt;&lt;/object&gt;&lt;object type=&quot;3&quot; unique_id=&quot;48141&quot;&gt;&lt;property id=&quot;20148&quot; value=&quot;5&quot;/&gt;&lt;property id=&quot;20300&quot; value=&quot;Slide 10 - &amp;quot;Promote corporate social responsibility&amp;quot;&quot;/&gt;&lt;property id=&quot;20307&quot; value=&quot;281&quot;/&gt;&lt;/object&gt;&lt;object type=&quot;3&quot; unique_id=&quot;49090&quot;&gt;&lt;property id=&quot;20148&quot; value=&quot;5&quot;/&gt;&lt;property id=&quot;20300&quot; value=&quot;Slide 12 - &amp;quot;Form strategic alliance with shared values&amp;quot;&quot;/&gt;&lt;property id=&quot;20307&quot; value=&quot;283&quot;/&gt;&lt;/object&gt;&lt;object type=&quot;3&quot; unique_id=&quot;50351&quot;&gt;&lt;property id=&quot;20148&quot; value=&quot;5&quot;/&gt;&lt;property id=&quot;20300&quot; value=&quot;Slide 13 - &amp;quot;Expand into international markets&amp;quot;&quot;/&gt;&lt;property id=&quot;20307&quot; value=&quot;284&quot;/&gt;&lt;/object&gt;&lt;object type=&quot;3&quot; unique_id=&quot;50584&quot;&gt;&lt;property id=&quot;20148&quot; value=&quot;5&quot;/&gt;&lt;property id=&quot;20300&quot; value=&quot;Slide 15 - &amp;quot;FOTILE’s Next Steps&amp;quot;&quot;/&gt;&lt;property id=&quot;20307&quot; value=&quot;286&quot;/&gt;&lt;/object&gt;&lt;object type=&quot;3&quot; unique_id=&quot;50762&quot;&gt;&lt;property id=&quot;20148&quot; value=&quot;5&quot;/&gt;&lt;property id=&quot;20300&quot; value=&quot;Slide 16&quot;/&gt;&lt;property id=&quot;20307&quot; value=&quot;287&quot;/&gt;&lt;/object&gt;&lt;object type=&quot;3&quot; unique_id=&quot;50911&quot;&gt;&lt;property id=&quot;20148&quot; value=&quot;5&quot;/&gt;&lt;property id=&quot;20300&quot; value=&quot;Slide 21 - &amp;quot;Appendix 4: Our Team Experience&amp;quot;&quot;/&gt;&lt;property id=&quot;20307&quot; value=&quot;289&quot;/&gt;&lt;/object&gt;&lt;object type=&quot;3&quot; unique_id=&quot;51046&quot;&gt;&lt;property id=&quot;20148&quot; value=&quot;5&quot;/&gt;&lt;property id=&quot;20300&quot; value=&quot;Slide 22 - &amp;quot;Appendix 4: Our Team Experience&amp;quot;&quot;/&gt;&lt;property id=&quot;20307&quot; value=&quot;290&quot;/&gt;&lt;/object&gt;&lt;object type=&quot;3&quot; unique_id=&quot;51267&quot;&gt;&lt;property id=&quot;20148&quot; value=&quot;5&quot;/&gt;&lt;property id=&quot;20300&quot; value=&quot;Slide 23 - &amp;quot;Appendix 4: Our Team Experience&amp;quot;&quot;/&gt;&lt;property id=&quot;20307&quot; value=&quot;291&quot;/&gt;&lt;/object&gt;&lt;object type=&quot;3&quot; unique_id=&quot;51824&quot;&gt;&lt;property id=&quot;20148&quot; value=&quot;5&quot;/&gt;&lt;property id=&quot;20300&quot; value=&quot;Slide 18 - &amp;quot;Appendix 2: Financial Projection&amp;quot;&quot;/&gt;&lt;property id=&quot;20307&quot; value=&quot;294&quot;/&gt;&lt;/object&gt;&lt;object type=&quot;3&quot; unique_id=&quot;51921&quot;&gt;&lt;property id=&quot;20148&quot; value=&quot;5&quot;/&gt;&lt;property id=&quot;20300&quot; value=&quot;Slide 19 - &amp;quot;Appendix 2: Financial Projection&amp;quot;&quot;/&gt;&lt;property id=&quot;20307&quot; value=&quot;295&quot;/&gt;&lt;/object&gt;&lt;object type=&quot;3&quot; unique_id=&quot;52607&quot;&gt;&lt;property id=&quot;20148&quot; value=&quot;5&quot;/&gt;&lt;property id=&quot;20300&quot; value=&quot;Slide 17 - &amp;quot;Appendix 1: Major Problem Areas&amp;quot;&quot;/&gt;&lt;property id=&quot;20307&quot; value=&quot;297&quot;/&gt;&lt;/object&gt;&lt;object type=&quot;3&quot; unique_id=&quot;52608&quot;&gt;&lt;property id=&quot;20148&quot; value=&quot;5&quot;/&gt;&lt;property id=&quot;20300&quot; value=&quot;Slide 20 - &amp;quot;Confucianism in China&amp;quot;&quot;/&gt;&lt;property id=&quot;20307&quot; value=&quot;296&quot;/&gt;&lt;/object&gt;&lt;object type=&quot;3&quot; unique_id=&quot;52738&quot;&gt;&lt;property id=&quot;20148&quot; value=&quot;5&quot;/&gt;&lt;property id=&quot;20300&quot; value=&quot;Slide 11 - &amp;quot;Current boom of traditional values in China&amp;quot;&quot;/&gt;&lt;property id=&quot;20307&quot; value=&quot;299&quot;/&gt;&lt;/object&gt;&lt;object type=&quot;3&quot; unique_id=&quot;52739&quot;&gt;&lt;property id=&quot;20148&quot; value=&quot;5&quot;/&gt;&lt;property id=&quot;20300&quot; value=&quot;Slide 14&quot;/&gt;&lt;property id=&quot;20307&quot; value=&quot;298&quot;/&gt;&lt;/object&gt;&lt;/object&gt;&lt;object type=&quot;8&quot; unique_id=&quot;1003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59B1A42-963F-4978-A7F5-C0BDEFD9B4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1652</Words>
  <Application>Microsoft Office PowerPoint</Application>
  <PresentationFormat>On-screen Show (4:3)</PresentationFormat>
  <Paragraphs>282</Paragraphs>
  <Slides>23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Malgun Gothic</vt:lpstr>
      <vt:lpstr>Malgun Gothic</vt:lpstr>
      <vt:lpstr>Arial</vt:lpstr>
      <vt:lpstr>Arial Narrow</vt:lpstr>
      <vt:lpstr>Arial Unicode MS</vt:lpstr>
      <vt:lpstr>Calibri</vt:lpstr>
      <vt:lpstr>Cambria</vt:lpstr>
      <vt:lpstr>Corbel</vt:lpstr>
      <vt:lpstr>HY엽서L</vt:lpstr>
      <vt:lpstr>Times New Roman</vt:lpstr>
      <vt:lpstr>Wingdings</vt:lpstr>
      <vt:lpstr>Banded Design Blue 16x9</vt:lpstr>
      <vt:lpstr>Worksheet</vt:lpstr>
      <vt:lpstr>FOTILE’s Next Steps</vt:lpstr>
      <vt:lpstr>Agenda</vt:lpstr>
      <vt:lpstr>Overview: FOTILE’s steps to becoming the premier global business</vt:lpstr>
      <vt:lpstr>FOTILE’s competitive advantages and limitations</vt:lpstr>
      <vt:lpstr>Redefining company values: what Confucianism says about profits and business growth?</vt:lpstr>
      <vt:lpstr>Build Confucius Institute into the heart of company’s culture</vt:lpstr>
      <vt:lpstr>Motivate employees through effective HR policies</vt:lpstr>
      <vt:lpstr>Harmony with the good of the society: FOTILE’s stakeholders</vt:lpstr>
      <vt:lpstr>Recruit and inject new talent for fresh ideas</vt:lpstr>
      <vt:lpstr>Promote corporate social responsibility</vt:lpstr>
      <vt:lpstr>Current boom of traditional values in China</vt:lpstr>
      <vt:lpstr>Form strategic alliance with shared values</vt:lpstr>
      <vt:lpstr>Expand into international markets</vt:lpstr>
      <vt:lpstr>PowerPoint Presentation</vt:lpstr>
      <vt:lpstr>FOTILE’s Next Steps</vt:lpstr>
      <vt:lpstr>PowerPoint Presentation</vt:lpstr>
      <vt:lpstr>Appendix 1: Major Problem Areas</vt:lpstr>
      <vt:lpstr>Appendix 2: Financial Projection</vt:lpstr>
      <vt:lpstr>Appendix 2: Financial Projection</vt:lpstr>
      <vt:lpstr>Confucianism in China</vt:lpstr>
      <vt:lpstr>Appendix 4: Our Team Experience</vt:lpstr>
      <vt:lpstr>Appendix 4: Our Team Experience</vt:lpstr>
      <vt:lpstr>Appendix 4: Our Team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CONFUCIANISM</dc:title>
  <dc:creator>Robert Mulligan</dc:creator>
  <cp:keywords/>
  <cp:lastModifiedBy>Bobby Mulligan</cp:lastModifiedBy>
  <cp:revision>440</cp:revision>
  <dcterms:created xsi:type="dcterms:W3CDTF">2014-03-05T01:55:06Z</dcterms:created>
  <dcterms:modified xsi:type="dcterms:W3CDTF">2017-10-08T20:09:26Z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TC103815379990</vt:lpwstr>
  </property>
</Properties>
</file>